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3"/>
  </p:notesMasterIdLst>
  <p:handoutMasterIdLst>
    <p:handoutMasterId r:id="rId14"/>
  </p:handoutMasterIdLst>
  <p:sldIdLst>
    <p:sldId id="460" r:id="rId2"/>
    <p:sldId id="465" r:id="rId3"/>
    <p:sldId id="455" r:id="rId4"/>
    <p:sldId id="466" r:id="rId5"/>
    <p:sldId id="471" r:id="rId6"/>
    <p:sldId id="473" r:id="rId7"/>
    <p:sldId id="468" r:id="rId8"/>
    <p:sldId id="474" r:id="rId9"/>
    <p:sldId id="346" r:id="rId10"/>
    <p:sldId id="472" r:id="rId11"/>
    <p:sldId id="349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80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A5EE544-228C-4895-B8E2-C4ED0FB90808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09FBE3E-9273-4414-81F1-6B0295AFE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08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60600-D062-472B-8E81-5CE501D68442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105E4-C3AC-4673-AB5F-1FEC932E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7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42C5-C9E3-4950-B6AC-B790B69901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7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C684-FC7F-47CE-ABBE-58965A18684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21274BD-880A-4D45-A6C9-4481042412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44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C684-FC7F-47CE-ABBE-58965A18684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74BD-880A-4D45-A6C9-4481042412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4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C684-FC7F-47CE-ABBE-58965A18684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74BD-880A-4D45-A6C9-4481042412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07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rgbClr val="FFFF00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C684-FC7F-47CE-ABBE-58965A18684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74BD-880A-4D45-A6C9-4481042412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01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C684-FC7F-47CE-ABBE-58965A18684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74BD-880A-4D45-A6C9-4481042412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5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C684-FC7F-47CE-ABBE-58965A18684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74BD-880A-4D45-A6C9-4481042412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07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C684-FC7F-47CE-ABBE-58965A18684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74BD-880A-4D45-A6C9-4481042412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C684-FC7F-47CE-ABBE-58965A18684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74BD-880A-4D45-A6C9-4481042412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C684-FC7F-47CE-ABBE-58965A18684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74BD-880A-4D45-A6C9-4481042412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57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C684-FC7F-47CE-ABBE-58965A18684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74BD-880A-4D45-A6C9-4481042412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15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C684-FC7F-47CE-ABBE-58965A18684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74BD-880A-4D45-A6C9-4481042412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643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CD9C684-FC7F-47CE-ABBE-58965A18684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821274BD-880A-4D45-A6C9-4481042412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34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Local Work Groups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Washington State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9188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Projects/initiatives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8"/>
            <a:ext cx="7772400" cy="39163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Farm Bill Extension/New Farm </a:t>
            </a:r>
            <a:r>
              <a:rPr lang="en-US" sz="2800" dirty="0" smtClean="0"/>
              <a:t>Bill</a:t>
            </a:r>
          </a:p>
          <a:p>
            <a:r>
              <a:rPr lang="en-US" sz="2800" dirty="0" smtClean="0"/>
              <a:t>High </a:t>
            </a:r>
            <a:r>
              <a:rPr lang="en-US" sz="2800" dirty="0"/>
              <a:t>Tunnel Initiative </a:t>
            </a:r>
            <a:endParaRPr lang="en-US" sz="2800" dirty="0" smtClean="0"/>
          </a:p>
          <a:p>
            <a:r>
              <a:rPr lang="en-US" sz="2800" dirty="0" smtClean="0"/>
              <a:t>Energy Initiative</a:t>
            </a:r>
          </a:p>
          <a:p>
            <a:r>
              <a:rPr lang="en-US" sz="2800" dirty="0" smtClean="0"/>
              <a:t>Organic/Transition </a:t>
            </a:r>
          </a:p>
          <a:p>
            <a:r>
              <a:rPr lang="en-US" sz="2800" dirty="0" smtClean="0"/>
              <a:t>Conservation </a:t>
            </a:r>
            <a:r>
              <a:rPr lang="en-US" sz="2800" dirty="0"/>
              <a:t>Partnership Initiative </a:t>
            </a:r>
            <a:endParaRPr lang="en-US" sz="2800" dirty="0" smtClean="0"/>
          </a:p>
          <a:p>
            <a:r>
              <a:rPr lang="en-US" sz="2800" dirty="0" smtClean="0"/>
              <a:t>Sage </a:t>
            </a:r>
            <a:r>
              <a:rPr lang="en-US" sz="2800" dirty="0"/>
              <a:t>Grouse Initiative </a:t>
            </a:r>
          </a:p>
          <a:p>
            <a:r>
              <a:rPr lang="en-US" sz="2800" dirty="0" smtClean="0"/>
              <a:t>Wildfire </a:t>
            </a:r>
            <a:r>
              <a:rPr lang="en-US" sz="2800" dirty="0"/>
              <a:t>Initiative – LWG </a:t>
            </a:r>
            <a:r>
              <a:rPr lang="en-US" sz="2800" dirty="0" smtClean="0"/>
              <a:t>priority</a:t>
            </a:r>
          </a:p>
          <a:p>
            <a:r>
              <a:rPr lang="en-US" sz="2800" dirty="0" smtClean="0"/>
              <a:t>Greenhouse </a:t>
            </a:r>
            <a:r>
              <a:rPr lang="en-US" sz="2800" dirty="0"/>
              <a:t>Gas EQIP </a:t>
            </a:r>
            <a:r>
              <a:rPr lang="en-US" sz="2800" dirty="0" smtClean="0"/>
              <a:t>(#</a:t>
            </a:r>
            <a:r>
              <a:rPr lang="en-US" sz="2800" dirty="0"/>
              <a:t>cover crops 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CD(s</a:t>
            </a:r>
            <a:r>
              <a:rPr lang="en-US" sz="2800" dirty="0"/>
              <a:t>) funded CRP takeout under No-Till </a:t>
            </a:r>
            <a:r>
              <a:rPr lang="en-US" sz="2800" dirty="0" smtClean="0"/>
              <a:t>scenario</a:t>
            </a:r>
          </a:p>
          <a:p>
            <a:r>
              <a:rPr lang="en-US" sz="2800" dirty="0" smtClean="0"/>
              <a:t>WRP </a:t>
            </a:r>
            <a:r>
              <a:rPr lang="en-US" sz="2800" dirty="0"/>
              <a:t>Restoration Contracts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20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79216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Packages Due May 16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Completed Data Collection Worksheets</a:t>
            </a:r>
            <a:r>
              <a:rPr lang="en-US" dirty="0" smtClean="0"/>
              <a:t>:</a:t>
            </a:r>
          </a:p>
          <a:p>
            <a:pPr lvl="1"/>
            <a:r>
              <a:rPr lang="en-US" sz="2000" dirty="0" smtClean="0"/>
              <a:t>LWG Resource Priorities by Land Use</a:t>
            </a:r>
          </a:p>
          <a:p>
            <a:pPr lvl="2"/>
            <a:r>
              <a:rPr lang="en-US" sz="2000" dirty="0" smtClean="0"/>
              <a:t>75% to top three concerns from SRA</a:t>
            </a:r>
          </a:p>
          <a:p>
            <a:pPr lvl="1"/>
            <a:r>
              <a:rPr lang="en-US" sz="2000" dirty="0" smtClean="0"/>
              <a:t>Estimated Priority Treatment Acres</a:t>
            </a:r>
          </a:p>
          <a:p>
            <a:pPr lvl="1"/>
            <a:r>
              <a:rPr lang="en-US" sz="2000" dirty="0" smtClean="0"/>
              <a:t>Local Ranking Questions and Points</a:t>
            </a:r>
          </a:p>
          <a:p>
            <a:pPr lvl="1"/>
            <a:r>
              <a:rPr lang="en-US" sz="2000" dirty="0" smtClean="0"/>
              <a:t>Key Conservation Practices (and additional practices)</a:t>
            </a:r>
          </a:p>
          <a:p>
            <a:pPr lvl="1"/>
            <a:r>
              <a:rPr lang="en-US" sz="2000" dirty="0" smtClean="0"/>
              <a:t>Hold Downs </a:t>
            </a:r>
          </a:p>
          <a:p>
            <a:pPr lvl="1"/>
            <a:r>
              <a:rPr lang="en-US" sz="2000" dirty="0" smtClean="0"/>
              <a:t>Estimated Priority Treatment Acres for:</a:t>
            </a:r>
          </a:p>
          <a:p>
            <a:pPr lvl="2"/>
            <a:r>
              <a:rPr lang="en-US" sz="2000" dirty="0" smtClean="0"/>
              <a:t>National Initiatives</a:t>
            </a:r>
          </a:p>
          <a:p>
            <a:pPr lvl="2"/>
            <a:r>
              <a:rPr lang="en-US" sz="2000" dirty="0" smtClean="0"/>
              <a:t>State Initiatives</a:t>
            </a:r>
          </a:p>
          <a:p>
            <a:pPr lvl="1"/>
            <a:r>
              <a:rPr lang="en-US" sz="2000" dirty="0" smtClean="0"/>
              <a:t>Identify Local Projects</a:t>
            </a:r>
          </a:p>
        </p:txBody>
      </p:sp>
    </p:spTree>
    <p:extLst>
      <p:ext uri="{BB962C8B-B14F-4D97-AF65-F5344CB8AC3E}">
        <p14:creationId xmlns:p14="http://schemas.microsoft.com/office/powerpoint/2010/main" val="4262932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 Local Work Groups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9579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800" dirty="0" smtClean="0"/>
              <a:t>Proud and active history - known nationally</a:t>
            </a:r>
          </a:p>
          <a:p>
            <a:pPr lvl="0"/>
            <a:r>
              <a:rPr lang="en-US" sz="2800" dirty="0" smtClean="0"/>
              <a:t>WA State took LWG input seriously</a:t>
            </a:r>
          </a:p>
          <a:p>
            <a:pPr lvl="0"/>
            <a:r>
              <a:rPr lang="en-US" sz="2800" dirty="0" smtClean="0"/>
              <a:t>2003 – WACD offer of assistance</a:t>
            </a:r>
          </a:p>
          <a:p>
            <a:pPr lvl="0"/>
            <a:r>
              <a:rPr lang="en-US" sz="2800" dirty="0" smtClean="0"/>
              <a:t>10 LWGs formed (9+1 tribal)</a:t>
            </a:r>
          </a:p>
          <a:p>
            <a:pPr lvl="0"/>
            <a:r>
              <a:rPr lang="en-US" sz="2800" dirty="0" smtClean="0"/>
              <a:t>Multi-county – multi-district</a:t>
            </a:r>
          </a:p>
          <a:p>
            <a:pPr lvl="0"/>
            <a:r>
              <a:rPr lang="en-US" sz="2800" dirty="0" smtClean="0"/>
              <a:t>Active in all details of past program implementation</a:t>
            </a:r>
          </a:p>
          <a:p>
            <a:pPr lvl="1"/>
            <a:r>
              <a:rPr lang="en-US" sz="2400" dirty="0" smtClean="0"/>
              <a:t>Conservation priorities &amp; prevalence</a:t>
            </a:r>
          </a:p>
          <a:p>
            <a:pPr lvl="1"/>
            <a:r>
              <a:rPr lang="en-US" sz="2400" dirty="0" smtClean="0"/>
              <a:t>Practice eligibility</a:t>
            </a:r>
          </a:p>
          <a:p>
            <a:pPr lvl="1"/>
            <a:r>
              <a:rPr lang="en-US" sz="2400" dirty="0" smtClean="0"/>
              <a:t>Ranking questions &amp; points</a:t>
            </a:r>
          </a:p>
          <a:p>
            <a:pPr lvl="1"/>
            <a:r>
              <a:rPr lang="en-US" sz="2400" dirty="0" smtClean="0"/>
              <a:t>Cost share rates (%)</a:t>
            </a:r>
          </a:p>
          <a:p>
            <a:pPr lvl="1"/>
            <a:r>
              <a:rPr lang="en-US" sz="2400" dirty="0" smtClean="0"/>
              <a:t>Hold-downs for practice incentive</a:t>
            </a:r>
          </a:p>
          <a:p>
            <a:pPr lvl="1"/>
            <a:r>
              <a:rPr lang="en-US" sz="2400" dirty="0" smtClean="0"/>
              <a:t>Funding pools (eventually)</a:t>
            </a:r>
          </a:p>
        </p:txBody>
      </p:sp>
    </p:spTree>
    <p:extLst>
      <p:ext uri="{BB962C8B-B14F-4D97-AF65-F5344CB8AC3E}">
        <p14:creationId xmlns:p14="http://schemas.microsoft.com/office/powerpoint/2010/main" val="32277010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Geotechnology\A_ NEW_2011_NRCS_Administrative_Maps\186 and 642 - Location of the Local Work Groups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8" y="315913"/>
            <a:ext cx="7513637" cy="6224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55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Are Working &amp; Why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800" dirty="0"/>
              <a:t>Funding pools (2006 to present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Provided opportunity to direct funding to resource needs</a:t>
            </a:r>
            <a:endParaRPr lang="en-US" sz="2400" dirty="0"/>
          </a:p>
          <a:p>
            <a:pPr lvl="0"/>
            <a:r>
              <a:rPr lang="en-US" sz="2800" dirty="0"/>
              <a:t>Each LWG with their own operating </a:t>
            </a:r>
            <a:r>
              <a:rPr lang="en-US" sz="2800" dirty="0" smtClean="0"/>
              <a:t>procedures</a:t>
            </a:r>
          </a:p>
          <a:p>
            <a:pPr lvl="1"/>
            <a:r>
              <a:rPr lang="en-US" sz="2400" dirty="0" smtClean="0"/>
              <a:t>Local control and leadership</a:t>
            </a:r>
            <a:endParaRPr lang="en-US" sz="2400" dirty="0"/>
          </a:p>
          <a:p>
            <a:pPr lvl="0"/>
            <a:r>
              <a:rPr lang="en-US" sz="2800" dirty="0" smtClean="0"/>
              <a:t>Resource conservation priorities</a:t>
            </a:r>
          </a:p>
          <a:p>
            <a:pPr lvl="1"/>
            <a:r>
              <a:rPr lang="en-US" sz="2400" dirty="0" smtClean="0"/>
              <a:t>Local input and direction</a:t>
            </a:r>
          </a:p>
          <a:p>
            <a:pPr lvl="0"/>
            <a:r>
              <a:rPr lang="en-US" sz="2800" dirty="0" smtClean="0"/>
              <a:t>Maps &amp; resource data</a:t>
            </a:r>
          </a:p>
          <a:p>
            <a:pPr lvl="1"/>
            <a:r>
              <a:rPr lang="en-US" sz="2400" dirty="0" smtClean="0"/>
              <a:t>Allowing local work groups to define their priorities, estimate acres needing treatment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4064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Are Working &amp; Why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800" dirty="0" smtClean="0"/>
              <a:t>State Resource Data &amp; Assessment </a:t>
            </a:r>
          </a:p>
          <a:p>
            <a:pPr lvl="1"/>
            <a:r>
              <a:rPr lang="en-US" sz="2400" dirty="0" smtClean="0"/>
              <a:t>built from local input and state data sets</a:t>
            </a:r>
          </a:p>
          <a:p>
            <a:pPr lvl="0"/>
            <a:r>
              <a:rPr lang="en-US" sz="2400" dirty="0"/>
              <a:t>Strong partnerships with </a:t>
            </a:r>
            <a:r>
              <a:rPr lang="en-US" sz="2400" dirty="0" smtClean="0"/>
              <a:t>CD’s</a:t>
            </a:r>
          </a:p>
          <a:p>
            <a:pPr lvl="1"/>
            <a:r>
              <a:rPr lang="en-US" sz="2400" dirty="0" smtClean="0"/>
              <a:t>built over years…265 district employees</a:t>
            </a:r>
            <a:endParaRPr lang="en-US" sz="2400" dirty="0"/>
          </a:p>
          <a:p>
            <a:pPr lvl="0"/>
            <a:r>
              <a:rPr lang="en-US" sz="2400" dirty="0" smtClean="0"/>
              <a:t>Task Orders with CD’s</a:t>
            </a:r>
          </a:p>
          <a:p>
            <a:pPr lvl="1"/>
            <a:r>
              <a:rPr lang="en-US" sz="2400" dirty="0" smtClean="0"/>
              <a:t>wildlife, CRP, engineering, field work, promotion</a:t>
            </a:r>
            <a:endParaRPr lang="en-US" sz="2400" dirty="0"/>
          </a:p>
          <a:p>
            <a:r>
              <a:rPr lang="en-US" sz="2400" dirty="0"/>
              <a:t>Partnerships on CRP planning with Districts &amp; </a:t>
            </a:r>
            <a:r>
              <a:rPr lang="en-US" sz="2400" dirty="0" smtClean="0"/>
              <a:t>FSA</a:t>
            </a:r>
          </a:p>
          <a:p>
            <a:pPr lvl="1"/>
            <a:r>
              <a:rPr lang="en-US" sz="2400" dirty="0" smtClean="0"/>
              <a:t>contracting with CDs and WDFW</a:t>
            </a:r>
            <a:endParaRPr lang="en-US" sz="2400" dirty="0"/>
          </a:p>
          <a:p>
            <a:pPr lvl="0"/>
            <a:r>
              <a:rPr lang="en-US" sz="2400" dirty="0" smtClean="0"/>
              <a:t>Energy </a:t>
            </a:r>
            <a:r>
              <a:rPr lang="en-US" sz="2400" dirty="0"/>
              <a:t>Initiative Outreach to irrigators and </a:t>
            </a:r>
            <a:r>
              <a:rPr lang="en-US" sz="2400" dirty="0" smtClean="0"/>
              <a:t>partners</a:t>
            </a:r>
          </a:p>
          <a:p>
            <a:pPr lvl="1"/>
            <a:r>
              <a:rPr lang="en-US" sz="2400" dirty="0" smtClean="0"/>
              <a:t>high amount of interest</a:t>
            </a:r>
            <a:r>
              <a:rPr lang="en-US" dirty="0" smtClean="0"/>
              <a:t>.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8166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Things That Are Not Working &amp; Recommendations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343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400" dirty="0" smtClean="0"/>
              <a:t>Funding directed at national and state priorities</a:t>
            </a:r>
          </a:p>
          <a:p>
            <a:pPr lvl="1"/>
            <a:r>
              <a:rPr lang="en-US" sz="3000" dirty="0" smtClean="0"/>
              <a:t>More funding directed to local priorities</a:t>
            </a:r>
          </a:p>
          <a:p>
            <a:r>
              <a:rPr lang="en-US" sz="3400" dirty="0"/>
              <a:t>STAC sub-committee (technical)</a:t>
            </a:r>
          </a:p>
          <a:p>
            <a:pPr lvl="1"/>
            <a:r>
              <a:rPr lang="en-US" sz="3000" dirty="0" smtClean="0"/>
              <a:t>Ability for a technical subcommittee to have influence on a practice standard – nutrient management, buffers</a:t>
            </a:r>
            <a:endParaRPr lang="en-US" sz="3000" dirty="0" smtClean="0"/>
          </a:p>
          <a:p>
            <a:r>
              <a:rPr lang="en-US" sz="3400" dirty="0" smtClean="0"/>
              <a:t>High Late Rate of </a:t>
            </a:r>
            <a:r>
              <a:rPr lang="en-US" sz="3400" dirty="0" smtClean="0"/>
              <a:t>Implementation</a:t>
            </a:r>
          </a:p>
          <a:p>
            <a:pPr lvl="1"/>
            <a:r>
              <a:rPr lang="en-US" sz="3000" dirty="0" smtClean="0"/>
              <a:t>Concentrate on workload related to implementation</a:t>
            </a:r>
          </a:p>
          <a:p>
            <a:pPr lvl="1"/>
            <a:r>
              <a:rPr lang="en-US" sz="3000" dirty="0" smtClean="0"/>
              <a:t>TSP agreements with Conservation Districts</a:t>
            </a:r>
            <a:endParaRPr lang="en-US" sz="3000" dirty="0" smtClean="0"/>
          </a:p>
          <a:p>
            <a:r>
              <a:rPr lang="en-US" sz="3400" dirty="0" smtClean="0"/>
              <a:t>RMS </a:t>
            </a:r>
            <a:r>
              <a:rPr lang="en-US" sz="3400" dirty="0"/>
              <a:t>Planning </a:t>
            </a:r>
            <a:r>
              <a:rPr lang="en-US" sz="3400" dirty="0" smtClean="0"/>
              <a:t>Strategy</a:t>
            </a:r>
          </a:p>
          <a:p>
            <a:pPr lvl="1"/>
            <a:r>
              <a:rPr lang="en-US" sz="3000" dirty="0" smtClean="0"/>
              <a:t>NRCS staff training, Producer willingness to RMS plan</a:t>
            </a:r>
            <a:endParaRPr lang="en-US" sz="3000" dirty="0"/>
          </a:p>
          <a:p>
            <a:r>
              <a:rPr lang="en-US" sz="3600" dirty="0" smtClean="0"/>
              <a:t>Funds divided into too many pools, subdivisions</a:t>
            </a:r>
          </a:p>
          <a:p>
            <a:pPr lvl="1"/>
            <a:r>
              <a:rPr lang="en-US" sz="3200" dirty="0" smtClean="0"/>
              <a:t>Less pools &amp; highest priorities</a:t>
            </a:r>
            <a:endParaRPr lang="en-US" sz="3200" dirty="0"/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1631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Things That Are Not Working &amp; Recommendations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3434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Not enough NRCS staff for technical assistance</a:t>
            </a:r>
          </a:p>
          <a:p>
            <a:pPr lvl="1"/>
            <a:r>
              <a:rPr lang="en-US" dirty="0"/>
              <a:t>TSP agreements with Conservation Districts</a:t>
            </a:r>
          </a:p>
          <a:p>
            <a:pPr lvl="0"/>
            <a:r>
              <a:rPr lang="en-US" sz="2400" dirty="0" smtClean="0"/>
              <a:t>CRP takeout &amp; workload issues</a:t>
            </a:r>
          </a:p>
          <a:p>
            <a:pPr lvl="1"/>
            <a:r>
              <a:rPr lang="en-US" dirty="0" smtClean="0"/>
              <a:t>Assistance to producers with conservation plans that are considering taking CRP out of program </a:t>
            </a:r>
          </a:p>
          <a:p>
            <a:pPr lvl="1"/>
            <a:r>
              <a:rPr lang="en-US" dirty="0"/>
              <a:t>TSP agreements with Conservation Districts</a:t>
            </a:r>
          </a:p>
          <a:p>
            <a:pPr lvl="0"/>
            <a:r>
              <a:rPr lang="en-US" sz="2400" dirty="0" smtClean="0"/>
              <a:t>Farm Bill uncertainty</a:t>
            </a:r>
          </a:p>
          <a:p>
            <a:pPr lvl="1"/>
            <a:r>
              <a:rPr lang="en-US" dirty="0" smtClean="0"/>
              <a:t>Guidelines and program rules completed in timely manner</a:t>
            </a:r>
            <a:endParaRPr lang="en-US" dirty="0" smtClean="0"/>
          </a:p>
          <a:p>
            <a:pPr lvl="0"/>
            <a:r>
              <a:rPr lang="en-US" sz="2400" dirty="0" smtClean="0"/>
              <a:t>Deadlines</a:t>
            </a:r>
          </a:p>
          <a:p>
            <a:pPr lvl="1"/>
            <a:r>
              <a:rPr lang="en-US" dirty="0" smtClean="0"/>
              <a:t>Communicate deadlines early so workload can be managed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3684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Things That Are Not Working &amp; Recommendations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3528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Duplicate Applications &amp; Ranked in Separate Sub Pools</a:t>
            </a:r>
          </a:p>
          <a:p>
            <a:pPr lvl="1"/>
            <a:r>
              <a:rPr lang="en-US" dirty="0" smtClean="0"/>
              <a:t>Less sub pools for application ranking</a:t>
            </a:r>
          </a:p>
          <a:p>
            <a:pPr lvl="0"/>
            <a:r>
              <a:rPr lang="en-US" sz="2400" dirty="0" smtClean="0"/>
              <a:t>Cultural Resource Investigations</a:t>
            </a:r>
          </a:p>
          <a:p>
            <a:pPr lvl="1"/>
            <a:r>
              <a:rPr lang="en-US" dirty="0" smtClean="0"/>
              <a:t>Continue agreements with CDs, cultural resource specialists,  &amp; tribes</a:t>
            </a:r>
          </a:p>
        </p:txBody>
      </p:sp>
    </p:spTree>
    <p:extLst>
      <p:ext uri="{BB962C8B-B14F-4D97-AF65-F5344CB8AC3E}">
        <p14:creationId xmlns:p14="http://schemas.microsoft.com/office/powerpoint/2010/main" val="2579631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Vision and Objectives for LWG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Operations in FY 2015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LWGs will address resource concerns and use of all programs, not just EQIP</a:t>
            </a:r>
          </a:p>
          <a:p>
            <a:pPr lvl="0"/>
            <a:r>
              <a:rPr lang="en-US" sz="2800" dirty="0"/>
              <a:t>Funding will be targeted to resource concerns</a:t>
            </a:r>
          </a:p>
          <a:p>
            <a:pPr lvl="0"/>
            <a:r>
              <a:rPr lang="en-US" sz="2800" dirty="0" smtClean="0"/>
              <a:t>Simplified </a:t>
            </a:r>
            <a:r>
              <a:rPr lang="en-US" sz="2800" dirty="0"/>
              <a:t>processes and workload reduction</a:t>
            </a:r>
          </a:p>
          <a:p>
            <a:pPr lvl="0"/>
            <a:r>
              <a:rPr lang="en-US" sz="2800" dirty="0"/>
              <a:t>Examine state level ranking questions</a:t>
            </a:r>
          </a:p>
          <a:p>
            <a:pPr lvl="0"/>
            <a:r>
              <a:rPr lang="en-US" sz="2800" dirty="0"/>
              <a:t>LWGs will identify which initiatives they support</a:t>
            </a:r>
          </a:p>
          <a:p>
            <a:pPr lvl="0"/>
            <a:r>
              <a:rPr lang="en-US" sz="2800" dirty="0"/>
              <a:t>LWGs will identify special priorities or projects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32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-Yellow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-Yellow" id="{AE38C5AF-FE0F-4FCD-84F6-61F6ADC93310}" vid="{93C16C17-3752-4784-B694-4CAC7D5F73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4568</TotalTime>
  <Words>521</Words>
  <Application>Microsoft Office PowerPoint</Application>
  <PresentationFormat>On-screen Show (4:3)</PresentationFormat>
  <Paragraphs>95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Gill Sans MT</vt:lpstr>
      <vt:lpstr>Wingdings 3</vt:lpstr>
      <vt:lpstr>Green-Yellow</vt:lpstr>
      <vt:lpstr>Local Work Groups</vt:lpstr>
      <vt:lpstr>WA Local Work Groups</vt:lpstr>
      <vt:lpstr>PowerPoint Presentation</vt:lpstr>
      <vt:lpstr>Things That Are Working &amp; Why</vt:lpstr>
      <vt:lpstr>Things That Are Working &amp; Why</vt:lpstr>
      <vt:lpstr>Things That Are Not Working &amp; Recommendations</vt:lpstr>
      <vt:lpstr>Things That Are Not Working &amp; Recommendations</vt:lpstr>
      <vt:lpstr>Things That Are Not Working &amp; Recommendations</vt:lpstr>
      <vt:lpstr>Vision and Objectives for LWG Operations in FY 2015</vt:lpstr>
      <vt:lpstr>Special Projects/initiatives</vt:lpstr>
      <vt:lpstr>Packages Due May 16</vt:lpstr>
    </vt:vector>
  </TitlesOfParts>
  <Company>USDA OCIO-ITS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Sherre.Copeland</dc:creator>
  <cp:lastModifiedBy>Ray Ledgerwood</cp:lastModifiedBy>
  <cp:revision>203</cp:revision>
  <dcterms:created xsi:type="dcterms:W3CDTF">2011-01-14T00:32:43Z</dcterms:created>
  <dcterms:modified xsi:type="dcterms:W3CDTF">2014-05-23T14:07:30Z</dcterms:modified>
</cp:coreProperties>
</file>