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 id="2147483796" r:id="rId2"/>
  </p:sldMasterIdLst>
  <p:notesMasterIdLst>
    <p:notesMasterId r:id="rId50"/>
  </p:notesMasterIdLst>
  <p:sldIdLst>
    <p:sldId id="307" r:id="rId3"/>
    <p:sldId id="308" r:id="rId4"/>
    <p:sldId id="309" r:id="rId5"/>
    <p:sldId id="310" r:id="rId6"/>
    <p:sldId id="311" r:id="rId7"/>
    <p:sldId id="304" r:id="rId8"/>
    <p:sldId id="285" r:id="rId9"/>
    <p:sldId id="313" r:id="rId10"/>
    <p:sldId id="317" r:id="rId11"/>
    <p:sldId id="257" r:id="rId12"/>
    <p:sldId id="305" r:id="rId13"/>
    <p:sldId id="286" r:id="rId14"/>
    <p:sldId id="290" r:id="rId15"/>
    <p:sldId id="291" r:id="rId16"/>
    <p:sldId id="292" r:id="rId17"/>
    <p:sldId id="293" r:id="rId18"/>
    <p:sldId id="294" r:id="rId19"/>
    <p:sldId id="288" r:id="rId20"/>
    <p:sldId id="295" r:id="rId21"/>
    <p:sldId id="296" r:id="rId22"/>
    <p:sldId id="279" r:id="rId23"/>
    <p:sldId id="297" r:id="rId24"/>
    <p:sldId id="319" r:id="rId25"/>
    <p:sldId id="289" r:id="rId26"/>
    <p:sldId id="318" r:id="rId27"/>
    <p:sldId id="287" r:id="rId28"/>
    <p:sldId id="264" r:id="rId29"/>
    <p:sldId id="322" r:id="rId30"/>
    <p:sldId id="298" r:id="rId31"/>
    <p:sldId id="299" r:id="rId32"/>
    <p:sldId id="278" r:id="rId33"/>
    <p:sldId id="306" r:id="rId34"/>
    <p:sldId id="269" r:id="rId35"/>
    <p:sldId id="300" r:id="rId36"/>
    <p:sldId id="276" r:id="rId37"/>
    <p:sldId id="266" r:id="rId38"/>
    <p:sldId id="271" r:id="rId39"/>
    <p:sldId id="272" r:id="rId40"/>
    <p:sldId id="320" r:id="rId41"/>
    <p:sldId id="321" r:id="rId42"/>
    <p:sldId id="301" r:id="rId43"/>
    <p:sldId id="314" r:id="rId44"/>
    <p:sldId id="315" r:id="rId45"/>
    <p:sldId id="316" r:id="rId46"/>
    <p:sldId id="302" r:id="rId47"/>
    <p:sldId id="323" r:id="rId48"/>
    <p:sldId id="324" r:id="rId4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09" autoAdjust="0"/>
    <p:restoredTop sz="94660"/>
  </p:normalViewPr>
  <p:slideViewPr>
    <p:cSldViewPr>
      <p:cViewPr varScale="1">
        <p:scale>
          <a:sx n="74" d="100"/>
          <a:sy n="74" d="100"/>
        </p:scale>
        <p:origin x="1213" y="3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34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4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34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16565A38-873D-436D-B447-5FFE20302BB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en.wikipedia.org/wiki/United_States_Department_of_the_Interior" TargetMode="External"/><Relationship Id="rId3" Type="http://schemas.openxmlformats.org/officeDocument/2006/relationships/hyperlink" Target="http://en.wikipedia.org/wiki/Soil_conservation" TargetMode="External"/><Relationship Id="rId7" Type="http://schemas.openxmlformats.org/officeDocument/2006/relationships/hyperlink" Target="http://en.wikipedia.org/wiki/United_States_Department_of_Agriculture"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en.wikipedia.org/wiki/Natural_Resources_Conservation_Service" TargetMode="External"/><Relationship Id="rId5" Type="http://schemas.openxmlformats.org/officeDocument/2006/relationships/hyperlink" Target="http://en.wikipedia.org/wiki/List_of_United_States_federal_agencies" TargetMode="External"/><Relationship Id="rId4" Type="http://schemas.openxmlformats.org/officeDocument/2006/relationships/hyperlink" Target="http://en.wikipedia.org/wiki/United_States_of_America" TargetMode="External"/><Relationship Id="rId9" Type="http://schemas.openxmlformats.org/officeDocument/2006/relationships/hyperlink" Target="http://en.wikipedia.org/wiki/Dust_Bowl"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67319" indent="-295123">
              <a:defRPr>
                <a:solidFill>
                  <a:schemeClr val="tx1"/>
                </a:solidFill>
                <a:latin typeface="Tahoma" panose="020B0604030504040204" pitchFamily="34" charset="0"/>
              </a:defRPr>
            </a:lvl2pPr>
            <a:lvl3pPr marL="1180490" indent="-236098">
              <a:defRPr>
                <a:solidFill>
                  <a:schemeClr val="tx1"/>
                </a:solidFill>
                <a:latin typeface="Tahoma" panose="020B0604030504040204" pitchFamily="34" charset="0"/>
              </a:defRPr>
            </a:lvl3pPr>
            <a:lvl4pPr marL="1652687" indent="-236098">
              <a:defRPr>
                <a:solidFill>
                  <a:schemeClr val="tx1"/>
                </a:solidFill>
                <a:latin typeface="Tahoma" panose="020B0604030504040204" pitchFamily="34" charset="0"/>
              </a:defRPr>
            </a:lvl4pPr>
            <a:lvl5pPr marL="2124883" indent="-236098">
              <a:defRPr>
                <a:solidFill>
                  <a:schemeClr val="tx1"/>
                </a:solidFill>
                <a:latin typeface="Tahoma" panose="020B0604030504040204" pitchFamily="34" charset="0"/>
              </a:defRPr>
            </a:lvl5pPr>
            <a:lvl6pPr marL="2597079" indent="-236098" eaLnBrk="0" fontAlgn="base" hangingPunct="0">
              <a:spcBef>
                <a:spcPct val="0"/>
              </a:spcBef>
              <a:spcAft>
                <a:spcPct val="0"/>
              </a:spcAft>
              <a:defRPr>
                <a:solidFill>
                  <a:schemeClr val="tx1"/>
                </a:solidFill>
                <a:latin typeface="Tahoma" panose="020B0604030504040204" pitchFamily="34" charset="0"/>
              </a:defRPr>
            </a:lvl6pPr>
            <a:lvl7pPr marL="3069275" indent="-236098" eaLnBrk="0" fontAlgn="base" hangingPunct="0">
              <a:spcBef>
                <a:spcPct val="0"/>
              </a:spcBef>
              <a:spcAft>
                <a:spcPct val="0"/>
              </a:spcAft>
              <a:defRPr>
                <a:solidFill>
                  <a:schemeClr val="tx1"/>
                </a:solidFill>
                <a:latin typeface="Tahoma" panose="020B0604030504040204" pitchFamily="34" charset="0"/>
              </a:defRPr>
            </a:lvl7pPr>
            <a:lvl8pPr marL="3541471" indent="-236098" eaLnBrk="0" fontAlgn="base" hangingPunct="0">
              <a:spcBef>
                <a:spcPct val="0"/>
              </a:spcBef>
              <a:spcAft>
                <a:spcPct val="0"/>
              </a:spcAft>
              <a:defRPr>
                <a:solidFill>
                  <a:schemeClr val="tx1"/>
                </a:solidFill>
                <a:latin typeface="Tahoma" panose="020B0604030504040204" pitchFamily="34" charset="0"/>
              </a:defRPr>
            </a:lvl8pPr>
            <a:lvl9pPr marL="4013667" indent="-236098" eaLnBrk="0" fontAlgn="base" hangingPunct="0">
              <a:spcBef>
                <a:spcPct val="0"/>
              </a:spcBef>
              <a:spcAft>
                <a:spcPct val="0"/>
              </a:spcAft>
              <a:defRPr>
                <a:solidFill>
                  <a:schemeClr val="tx1"/>
                </a:solidFill>
                <a:latin typeface="Tahoma" panose="020B0604030504040204" pitchFamily="34" charset="0"/>
              </a:defRPr>
            </a:lvl9pPr>
          </a:lstStyle>
          <a:p>
            <a:pPr fontAlgn="auto">
              <a:spcBef>
                <a:spcPts val="0"/>
              </a:spcBef>
              <a:spcAft>
                <a:spcPts val="0"/>
              </a:spcAft>
              <a:defRPr/>
            </a:pPr>
            <a:fld id="{3E2EC319-8538-42EC-A652-FA77608A6BF3}" type="slidenum">
              <a:rPr lang="en-US" altLang="en-US" sz="1800" kern="0">
                <a:latin typeface="Arial" panose="020B0604020202020204" pitchFamily="34" charset="0"/>
              </a:rPr>
              <a:pPr fontAlgn="auto">
                <a:spcBef>
                  <a:spcPts val="0"/>
                </a:spcBef>
                <a:spcAft>
                  <a:spcPts val="0"/>
                </a:spcAft>
                <a:defRPr/>
              </a:pPr>
              <a:t>6</a:t>
            </a:fld>
            <a:endParaRPr lang="en-US" altLang="en-US" sz="1800" kern="0">
              <a:latin typeface="Arial" panose="020B0604020202020204" pitchFamily="34"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48773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1B0B3DC-5F82-4B60-B399-F1F8F6250A36}" type="slidenum">
              <a:rPr lang="en-US" altLang="en-US" smtClean="0">
                <a:latin typeface="Arial" panose="020B0604020202020204" pitchFamily="34" charset="0"/>
              </a:rPr>
              <a:pPr/>
              <a:t>18</a:t>
            </a:fld>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1B0B3DC-5F82-4B60-B399-F1F8F6250A36}" type="slidenum">
              <a:rPr lang="en-US" altLang="en-US" smtClean="0">
                <a:latin typeface="Arial" panose="020B0604020202020204" pitchFamily="34" charset="0"/>
              </a:rPr>
              <a:pPr/>
              <a:t>19</a:t>
            </a:fld>
            <a:endParaRPr lang="en-US" altLang="en-US">
              <a:latin typeface="Arial" panose="020B0604020202020204" pitchFamily="34" charset="0"/>
            </a:endParaRPr>
          </a:p>
        </p:txBody>
      </p:sp>
    </p:spTree>
    <p:extLst>
      <p:ext uri="{BB962C8B-B14F-4D97-AF65-F5344CB8AC3E}">
        <p14:creationId xmlns:p14="http://schemas.microsoft.com/office/powerpoint/2010/main" val="13078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1B0B3DC-5F82-4B60-B399-F1F8F6250A36}" type="slidenum">
              <a:rPr lang="en-US" altLang="en-US" smtClean="0">
                <a:latin typeface="Arial" panose="020B0604020202020204" pitchFamily="34" charset="0"/>
              </a:rPr>
              <a:pPr/>
              <a:t>20</a:t>
            </a:fld>
            <a:endParaRPr lang="en-US" altLang="en-US">
              <a:latin typeface="Arial" panose="020B0604020202020204" pitchFamily="34" charset="0"/>
            </a:endParaRPr>
          </a:p>
        </p:txBody>
      </p:sp>
    </p:spTree>
    <p:extLst>
      <p:ext uri="{BB962C8B-B14F-4D97-AF65-F5344CB8AC3E}">
        <p14:creationId xmlns:p14="http://schemas.microsoft.com/office/powerpoint/2010/main" val="843574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E9FA656-0783-4005-ADE8-C42E619E65AF}" type="slidenum">
              <a:rPr lang="en-US" altLang="en-US" smtClean="0">
                <a:latin typeface="Arial" panose="020B0604020202020204" pitchFamily="34" charset="0"/>
              </a:rPr>
              <a:pPr/>
              <a:t>21</a:t>
            </a:fld>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6EC624B-DF16-4C35-B163-65910E5813C3}" type="slidenum">
              <a:rPr lang="en-US" altLang="en-US" smtClean="0">
                <a:latin typeface="Arial" panose="020B0604020202020204" pitchFamily="34" charset="0"/>
              </a:rPr>
              <a:pPr/>
              <a:t>22</a:t>
            </a:fld>
            <a:endParaRPr lang="en-US" altLang="en-US">
              <a:latin typeface="Arial" panose="020B0604020202020204" pitchFamily="34" charset="0"/>
            </a:endParaRPr>
          </a:p>
        </p:txBody>
      </p:sp>
    </p:spTree>
    <p:extLst>
      <p:ext uri="{BB962C8B-B14F-4D97-AF65-F5344CB8AC3E}">
        <p14:creationId xmlns:p14="http://schemas.microsoft.com/office/powerpoint/2010/main" val="1162211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6EC624B-DF16-4C35-B163-65910E5813C3}" type="slidenum">
              <a:rPr lang="en-US" altLang="en-US" smtClean="0">
                <a:latin typeface="Arial" panose="020B0604020202020204" pitchFamily="34" charset="0"/>
              </a:rPr>
              <a:pPr/>
              <a:t>24</a:t>
            </a:fld>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6D4C02F-EB4D-4A8A-AD07-757F065949EE}" type="slidenum">
              <a:rPr lang="en-US" altLang="en-US" smtClean="0">
                <a:latin typeface="Arial" panose="020B0604020202020204" pitchFamily="34" charset="0"/>
              </a:rPr>
              <a:pPr/>
              <a:t>25</a:t>
            </a:fld>
            <a:endParaRPr lang="en-US" altLang="en-US">
              <a:latin typeface="Arial" panose="020B0604020202020204" pitchFamily="34" charset="0"/>
            </a:endParaRPr>
          </a:p>
        </p:txBody>
      </p:sp>
    </p:spTree>
    <p:extLst>
      <p:ext uri="{BB962C8B-B14F-4D97-AF65-F5344CB8AC3E}">
        <p14:creationId xmlns:p14="http://schemas.microsoft.com/office/powerpoint/2010/main" val="32145080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6D4C02F-EB4D-4A8A-AD07-757F065949EE}" type="slidenum">
              <a:rPr lang="en-US" altLang="en-US" smtClean="0">
                <a:latin typeface="Arial" panose="020B0604020202020204" pitchFamily="34" charset="0"/>
              </a:rPr>
              <a:pPr/>
              <a:t>26</a:t>
            </a:fld>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05D6602-A27F-4E5D-9689-C283BA63B035}" type="slidenum">
              <a:rPr lang="en-US" altLang="en-US" smtClean="0">
                <a:latin typeface="Arial" panose="020B0604020202020204" pitchFamily="34" charset="0"/>
              </a:rPr>
              <a:pPr/>
              <a:t>27</a:t>
            </a:fld>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05D6602-A27F-4E5D-9689-C283BA63B035}" type="slidenum">
              <a:rPr lang="en-US" altLang="en-US" smtClean="0">
                <a:latin typeface="Arial" panose="020B0604020202020204" pitchFamily="34" charset="0"/>
              </a:rPr>
              <a:pPr/>
              <a:t>28</a:t>
            </a:fld>
            <a:endParaRPr lang="en-US" altLang="en-US">
              <a:latin typeface="Arial" panose="020B0604020202020204" pitchFamily="34" charset="0"/>
            </a:endParaRPr>
          </a:p>
        </p:txBody>
      </p:sp>
    </p:spTree>
    <p:extLst>
      <p:ext uri="{BB962C8B-B14F-4D97-AF65-F5344CB8AC3E}">
        <p14:creationId xmlns:p14="http://schemas.microsoft.com/office/powerpoint/2010/main" val="4113096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67319" indent="-295123">
              <a:defRPr>
                <a:solidFill>
                  <a:schemeClr val="tx1"/>
                </a:solidFill>
                <a:latin typeface="Tahoma" panose="020B0604030504040204" pitchFamily="34" charset="0"/>
              </a:defRPr>
            </a:lvl2pPr>
            <a:lvl3pPr marL="1180490" indent="-236098">
              <a:defRPr>
                <a:solidFill>
                  <a:schemeClr val="tx1"/>
                </a:solidFill>
                <a:latin typeface="Tahoma" panose="020B0604030504040204" pitchFamily="34" charset="0"/>
              </a:defRPr>
            </a:lvl3pPr>
            <a:lvl4pPr marL="1652687" indent="-236098">
              <a:defRPr>
                <a:solidFill>
                  <a:schemeClr val="tx1"/>
                </a:solidFill>
                <a:latin typeface="Tahoma" panose="020B0604030504040204" pitchFamily="34" charset="0"/>
              </a:defRPr>
            </a:lvl4pPr>
            <a:lvl5pPr marL="2124883" indent="-236098">
              <a:defRPr>
                <a:solidFill>
                  <a:schemeClr val="tx1"/>
                </a:solidFill>
                <a:latin typeface="Tahoma" panose="020B0604030504040204" pitchFamily="34" charset="0"/>
              </a:defRPr>
            </a:lvl5pPr>
            <a:lvl6pPr marL="2597079" indent="-236098" eaLnBrk="0" fontAlgn="base" hangingPunct="0">
              <a:spcBef>
                <a:spcPct val="0"/>
              </a:spcBef>
              <a:spcAft>
                <a:spcPct val="0"/>
              </a:spcAft>
              <a:defRPr>
                <a:solidFill>
                  <a:schemeClr val="tx1"/>
                </a:solidFill>
                <a:latin typeface="Tahoma" panose="020B0604030504040204" pitchFamily="34" charset="0"/>
              </a:defRPr>
            </a:lvl6pPr>
            <a:lvl7pPr marL="3069275" indent="-236098" eaLnBrk="0" fontAlgn="base" hangingPunct="0">
              <a:spcBef>
                <a:spcPct val="0"/>
              </a:spcBef>
              <a:spcAft>
                <a:spcPct val="0"/>
              </a:spcAft>
              <a:defRPr>
                <a:solidFill>
                  <a:schemeClr val="tx1"/>
                </a:solidFill>
                <a:latin typeface="Tahoma" panose="020B0604030504040204" pitchFamily="34" charset="0"/>
              </a:defRPr>
            </a:lvl7pPr>
            <a:lvl8pPr marL="3541471" indent="-236098" eaLnBrk="0" fontAlgn="base" hangingPunct="0">
              <a:spcBef>
                <a:spcPct val="0"/>
              </a:spcBef>
              <a:spcAft>
                <a:spcPct val="0"/>
              </a:spcAft>
              <a:defRPr>
                <a:solidFill>
                  <a:schemeClr val="tx1"/>
                </a:solidFill>
                <a:latin typeface="Tahoma" panose="020B0604030504040204" pitchFamily="34" charset="0"/>
              </a:defRPr>
            </a:lvl8pPr>
            <a:lvl9pPr marL="4013667" indent="-236098" eaLnBrk="0" fontAlgn="base" hangingPunct="0">
              <a:spcBef>
                <a:spcPct val="0"/>
              </a:spcBef>
              <a:spcAft>
                <a:spcPct val="0"/>
              </a:spcAft>
              <a:defRPr>
                <a:solidFill>
                  <a:schemeClr val="tx1"/>
                </a:solidFill>
                <a:latin typeface="Tahoma" panose="020B0604030504040204" pitchFamily="34" charset="0"/>
              </a:defRPr>
            </a:lvl9pPr>
          </a:lstStyle>
          <a:p>
            <a:pPr fontAlgn="auto">
              <a:spcBef>
                <a:spcPts val="0"/>
              </a:spcBef>
              <a:spcAft>
                <a:spcPts val="0"/>
              </a:spcAft>
              <a:defRPr/>
            </a:pPr>
            <a:fld id="{B3A0965A-F97F-4122-9FF6-40B2916A0981}" type="slidenum">
              <a:rPr lang="en-US" altLang="en-US" sz="1800" kern="0">
                <a:latin typeface="Arial" panose="020B0604020202020204" pitchFamily="34" charset="0"/>
              </a:rPr>
              <a:pPr fontAlgn="auto">
                <a:spcBef>
                  <a:spcPts val="0"/>
                </a:spcBef>
                <a:spcAft>
                  <a:spcPts val="0"/>
                </a:spcAft>
                <a:defRPr/>
              </a:pPr>
              <a:t>7</a:t>
            </a:fld>
            <a:endParaRPr lang="en-US" altLang="en-US" sz="1800" kern="0">
              <a:latin typeface="Arial" panose="020B0604020202020204"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6D4C02F-EB4D-4A8A-AD07-757F065949EE}" type="slidenum">
              <a:rPr lang="en-US" altLang="en-US" smtClean="0">
                <a:latin typeface="Arial" panose="020B0604020202020204" pitchFamily="34" charset="0"/>
              </a:rPr>
              <a:pPr/>
              <a:t>29</a:t>
            </a:fld>
            <a:endParaRPr lang="en-US" altLang="en-US">
              <a:latin typeface="Arial" panose="020B0604020202020204" pitchFamily="34" charset="0"/>
            </a:endParaRPr>
          </a:p>
        </p:txBody>
      </p:sp>
    </p:spTree>
    <p:extLst>
      <p:ext uri="{BB962C8B-B14F-4D97-AF65-F5344CB8AC3E}">
        <p14:creationId xmlns:p14="http://schemas.microsoft.com/office/powerpoint/2010/main" val="405783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6D4C02F-EB4D-4A8A-AD07-757F065949EE}" type="slidenum">
              <a:rPr lang="en-US" altLang="en-US" smtClean="0">
                <a:latin typeface="Arial" panose="020B0604020202020204" pitchFamily="34" charset="0"/>
              </a:rPr>
              <a:pPr/>
              <a:t>30</a:t>
            </a:fld>
            <a:endParaRPr lang="en-US" altLang="en-US">
              <a:latin typeface="Arial" panose="020B0604020202020204" pitchFamily="34" charset="0"/>
            </a:endParaRPr>
          </a:p>
        </p:txBody>
      </p:sp>
    </p:spTree>
    <p:extLst>
      <p:ext uri="{BB962C8B-B14F-4D97-AF65-F5344CB8AC3E}">
        <p14:creationId xmlns:p14="http://schemas.microsoft.com/office/powerpoint/2010/main" val="5537895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9DE99C3-C0A1-4A86-9AF2-36453E91F999}" type="slidenum">
              <a:rPr lang="en-US" altLang="en-US" smtClean="0">
                <a:latin typeface="Arial" panose="020B0604020202020204" pitchFamily="34" charset="0"/>
              </a:rPr>
              <a:pPr/>
              <a:t>31</a:t>
            </a:fld>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9DE99C3-C0A1-4A86-9AF2-36453E91F999}" type="slidenum">
              <a:rPr lang="en-US" altLang="en-US" smtClean="0">
                <a:latin typeface="Arial" panose="020B0604020202020204" pitchFamily="34" charset="0"/>
              </a:rPr>
              <a:pPr/>
              <a:t>32</a:t>
            </a:fld>
            <a:endParaRPr lang="en-US" altLang="en-US">
              <a:latin typeface="Arial" panose="020B0604020202020204" pitchFamily="34" charset="0"/>
            </a:endParaRPr>
          </a:p>
        </p:txBody>
      </p:sp>
    </p:spTree>
    <p:extLst>
      <p:ext uri="{BB962C8B-B14F-4D97-AF65-F5344CB8AC3E}">
        <p14:creationId xmlns:p14="http://schemas.microsoft.com/office/powerpoint/2010/main" val="20873337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59C769E-F3C6-4526-BED8-888E62525D87}" type="slidenum">
              <a:rPr lang="en-US" altLang="en-US" smtClean="0">
                <a:latin typeface="Arial" panose="020B0604020202020204" pitchFamily="34" charset="0"/>
              </a:rPr>
              <a:pPr/>
              <a:t>33</a:t>
            </a:fld>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6D4C02F-EB4D-4A8A-AD07-757F065949EE}" type="slidenum">
              <a:rPr lang="en-US" altLang="en-US" smtClean="0">
                <a:latin typeface="Arial" panose="020B0604020202020204" pitchFamily="34" charset="0"/>
              </a:rPr>
              <a:pPr/>
              <a:t>34</a:t>
            </a:fld>
            <a:endParaRPr lang="en-US" altLang="en-US">
              <a:latin typeface="Arial" panose="020B0604020202020204" pitchFamily="34" charset="0"/>
            </a:endParaRPr>
          </a:p>
        </p:txBody>
      </p:sp>
    </p:spTree>
    <p:extLst>
      <p:ext uri="{BB962C8B-B14F-4D97-AF65-F5344CB8AC3E}">
        <p14:creationId xmlns:p14="http://schemas.microsoft.com/office/powerpoint/2010/main" val="27887362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858C751-2708-4B3F-A52B-E381066C5BBD}" type="slidenum">
              <a:rPr lang="en-US" altLang="en-US" smtClean="0">
                <a:latin typeface="Arial" panose="020B0604020202020204" pitchFamily="34" charset="0"/>
              </a:rPr>
              <a:pPr/>
              <a:t>35</a:t>
            </a:fld>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CD7DAF6-4291-4EC2-8556-3E670D942F73}" type="slidenum">
              <a:rPr lang="en-US" altLang="en-US" smtClean="0">
                <a:latin typeface="Arial" panose="020B0604020202020204" pitchFamily="34" charset="0"/>
              </a:rPr>
              <a:pPr/>
              <a:t>36</a:t>
            </a:fld>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F91DB81-2B20-47DC-9885-65EC6074B426}" type="slidenum">
              <a:rPr lang="en-US" altLang="en-US" smtClean="0">
                <a:latin typeface="Arial" panose="020B0604020202020204" pitchFamily="34" charset="0"/>
              </a:rPr>
              <a:pPr/>
              <a:t>37</a:t>
            </a:fld>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924172C-AB4C-4CD8-B020-4FB93C0992E0}" type="slidenum">
              <a:rPr lang="en-US" altLang="en-US" smtClean="0">
                <a:latin typeface="Arial" panose="020B0604020202020204" pitchFamily="34" charset="0"/>
              </a:rPr>
              <a:pPr/>
              <a:t>38</a:t>
            </a:fld>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F42B495-9679-4708-B683-36469B8A34E8}" type="slidenum">
              <a:rPr lang="en-US" altLang="en-US" smtClean="0">
                <a:latin typeface="Arial" panose="020B0604020202020204" pitchFamily="34" charset="0"/>
              </a:rPr>
              <a:pPr/>
              <a:t>10</a:t>
            </a:fld>
            <a:endParaRPr lang="en-US"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6D4C02F-EB4D-4A8A-AD07-757F065949EE}" type="slidenum">
              <a:rPr lang="en-US" altLang="en-US" smtClean="0">
                <a:latin typeface="Arial" panose="020B0604020202020204" pitchFamily="34" charset="0"/>
              </a:rPr>
              <a:pPr/>
              <a:t>41</a:t>
            </a:fld>
            <a:endParaRPr lang="en-US" altLang="en-US">
              <a:latin typeface="Arial" panose="020B0604020202020204" pitchFamily="34" charset="0"/>
            </a:endParaRPr>
          </a:p>
        </p:txBody>
      </p:sp>
    </p:spTree>
    <p:extLst>
      <p:ext uri="{BB962C8B-B14F-4D97-AF65-F5344CB8AC3E}">
        <p14:creationId xmlns:p14="http://schemas.microsoft.com/office/powerpoint/2010/main" val="16281205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67319" indent="-295123">
              <a:defRPr>
                <a:solidFill>
                  <a:schemeClr val="tx1"/>
                </a:solidFill>
                <a:latin typeface="Tahoma" panose="020B0604030504040204" pitchFamily="34" charset="0"/>
              </a:defRPr>
            </a:lvl2pPr>
            <a:lvl3pPr marL="1180490" indent="-236098">
              <a:defRPr>
                <a:solidFill>
                  <a:schemeClr val="tx1"/>
                </a:solidFill>
                <a:latin typeface="Tahoma" panose="020B0604030504040204" pitchFamily="34" charset="0"/>
              </a:defRPr>
            </a:lvl3pPr>
            <a:lvl4pPr marL="1652687" indent="-236098">
              <a:defRPr>
                <a:solidFill>
                  <a:schemeClr val="tx1"/>
                </a:solidFill>
                <a:latin typeface="Tahoma" panose="020B0604030504040204" pitchFamily="34" charset="0"/>
              </a:defRPr>
            </a:lvl4pPr>
            <a:lvl5pPr marL="2124883" indent="-236098">
              <a:defRPr>
                <a:solidFill>
                  <a:schemeClr val="tx1"/>
                </a:solidFill>
                <a:latin typeface="Tahoma" panose="020B0604030504040204" pitchFamily="34" charset="0"/>
              </a:defRPr>
            </a:lvl5pPr>
            <a:lvl6pPr marL="2597079" indent="-236098" eaLnBrk="0" fontAlgn="base" hangingPunct="0">
              <a:spcBef>
                <a:spcPct val="0"/>
              </a:spcBef>
              <a:spcAft>
                <a:spcPct val="0"/>
              </a:spcAft>
              <a:defRPr>
                <a:solidFill>
                  <a:schemeClr val="tx1"/>
                </a:solidFill>
                <a:latin typeface="Tahoma" panose="020B0604030504040204" pitchFamily="34" charset="0"/>
              </a:defRPr>
            </a:lvl6pPr>
            <a:lvl7pPr marL="3069275" indent="-236098" eaLnBrk="0" fontAlgn="base" hangingPunct="0">
              <a:spcBef>
                <a:spcPct val="0"/>
              </a:spcBef>
              <a:spcAft>
                <a:spcPct val="0"/>
              </a:spcAft>
              <a:defRPr>
                <a:solidFill>
                  <a:schemeClr val="tx1"/>
                </a:solidFill>
                <a:latin typeface="Tahoma" panose="020B0604030504040204" pitchFamily="34" charset="0"/>
              </a:defRPr>
            </a:lvl7pPr>
            <a:lvl8pPr marL="3541471" indent="-236098" eaLnBrk="0" fontAlgn="base" hangingPunct="0">
              <a:spcBef>
                <a:spcPct val="0"/>
              </a:spcBef>
              <a:spcAft>
                <a:spcPct val="0"/>
              </a:spcAft>
              <a:defRPr>
                <a:solidFill>
                  <a:schemeClr val="tx1"/>
                </a:solidFill>
                <a:latin typeface="Tahoma" panose="020B0604030504040204" pitchFamily="34" charset="0"/>
              </a:defRPr>
            </a:lvl8pPr>
            <a:lvl9pPr marL="4013667" indent="-236098" eaLnBrk="0" fontAlgn="base" hangingPunct="0">
              <a:spcBef>
                <a:spcPct val="0"/>
              </a:spcBef>
              <a:spcAft>
                <a:spcPct val="0"/>
              </a:spcAft>
              <a:defRPr>
                <a:solidFill>
                  <a:schemeClr val="tx1"/>
                </a:solidFill>
                <a:latin typeface="Tahoma" panose="020B0604030504040204" pitchFamily="34" charset="0"/>
              </a:defRPr>
            </a:lvl9pPr>
          </a:lstStyle>
          <a:p>
            <a:fld id="{8A1E7F69-47C4-46F6-80C4-D7138BBEF3C2}" type="slidenum">
              <a:rPr lang="en-US" altLang="en-US">
                <a:latin typeface="Arial" panose="020B0604020202020204" pitchFamily="34" charset="0"/>
              </a:rPr>
              <a:pPr/>
              <a:t>45</a:t>
            </a:fld>
            <a:endParaRPr lang="en-US" altLang="en-US">
              <a:latin typeface="Arial" panose="020B0604020202020204" pitchFamily="34" charset="0"/>
            </a:endParaRPr>
          </a:p>
        </p:txBody>
      </p:sp>
    </p:spTree>
    <p:extLst>
      <p:ext uri="{BB962C8B-B14F-4D97-AF65-F5344CB8AC3E}">
        <p14:creationId xmlns:p14="http://schemas.microsoft.com/office/powerpoint/2010/main" val="2927838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F42B495-9679-4708-B683-36469B8A34E8}" type="slidenum">
              <a:rPr lang="en-US" altLang="en-US" smtClean="0">
                <a:latin typeface="Arial" panose="020B0604020202020204" pitchFamily="34" charset="0"/>
              </a:rPr>
              <a:pPr/>
              <a:t>11</a:t>
            </a:fld>
            <a:endParaRPr lang="en-US" altLang="en-US">
              <a:latin typeface="Arial" panose="020B0604020202020204" pitchFamily="34" charset="0"/>
            </a:endParaRPr>
          </a:p>
        </p:txBody>
      </p:sp>
    </p:spTree>
    <p:extLst>
      <p:ext uri="{BB962C8B-B14F-4D97-AF65-F5344CB8AC3E}">
        <p14:creationId xmlns:p14="http://schemas.microsoft.com/office/powerpoint/2010/main" val="1663385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A4C6DE7-FC42-4FD2-9808-06B25CD9111D}" type="slidenum">
              <a:rPr lang="en-US" altLang="en-US" smtClean="0">
                <a:latin typeface="Arial" panose="020B0604020202020204" pitchFamily="34" charset="0"/>
              </a:rPr>
              <a:pPr/>
              <a:t>12</a:t>
            </a:fld>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4D62490-1E53-4C3E-A64A-C402AE477691}" type="slidenum">
              <a:rPr lang="en-US" altLang="en-US" smtClean="0"/>
              <a:pPr>
                <a:spcBef>
                  <a:spcPct val="0"/>
                </a:spcBef>
              </a:pPr>
              <a:t>14</a:t>
            </a:fld>
            <a:endParaRPr lang="en-US"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a:latin typeface="Arial" panose="020B0604020202020204" pitchFamily="34" charset="0"/>
              </a:rPr>
              <a:t>Hugh Hammond Bennett</a:t>
            </a:r>
            <a:r>
              <a:rPr lang="en-US" altLang="en-US">
                <a:latin typeface="Arial" panose="020B0604020202020204" pitchFamily="34" charset="0"/>
              </a:rPr>
              <a:t> (April 15, 1881 – July 7, 1960) was a pioneer in the field of </a:t>
            </a:r>
            <a:r>
              <a:rPr lang="en-US" altLang="en-US">
                <a:latin typeface="Arial" panose="020B0604020202020204" pitchFamily="34" charset="0"/>
                <a:hlinkClick r:id="rId3"/>
              </a:rPr>
              <a:t>soil conservation</a:t>
            </a:r>
            <a:r>
              <a:rPr lang="en-US" altLang="en-US">
                <a:latin typeface="Arial" panose="020B0604020202020204" pitchFamily="34" charset="0"/>
              </a:rPr>
              <a:t> in the </a:t>
            </a:r>
            <a:r>
              <a:rPr lang="en-US" altLang="en-US">
                <a:latin typeface="Arial" panose="020B0604020202020204" pitchFamily="34" charset="0"/>
                <a:hlinkClick r:id="rId4" tooltip="United States of America"/>
              </a:rPr>
              <a:t>United States of America</a:t>
            </a:r>
            <a:r>
              <a:rPr lang="en-US" altLang="en-US">
                <a:latin typeface="Arial" panose="020B0604020202020204" pitchFamily="34" charset="0"/>
              </a:rPr>
              <a:t>. He founded and headed the Soil Conservation Service, a </a:t>
            </a:r>
            <a:r>
              <a:rPr lang="en-US" altLang="en-US">
                <a:latin typeface="Arial" panose="020B0604020202020204" pitchFamily="34" charset="0"/>
                <a:hlinkClick r:id="rId5" tooltip="List of United States federal agencies"/>
              </a:rPr>
              <a:t>federal agency</a:t>
            </a:r>
            <a:r>
              <a:rPr lang="en-US" altLang="en-US">
                <a:latin typeface="Arial" panose="020B0604020202020204" pitchFamily="34" charset="0"/>
              </a:rPr>
              <a:t> now referred to as the </a:t>
            </a:r>
            <a:r>
              <a:rPr lang="en-US" altLang="en-US">
                <a:latin typeface="Arial" panose="020B0604020202020204" pitchFamily="34" charset="0"/>
                <a:hlinkClick r:id="rId6"/>
              </a:rPr>
              <a:t>Natural Resources Conservation Service</a:t>
            </a:r>
            <a:r>
              <a:rPr lang="en-US" altLang="en-US">
                <a:latin typeface="Arial" panose="020B0604020202020204" pitchFamily="34" charset="0"/>
              </a:rPr>
              <a:t>. He co-wrote a </a:t>
            </a:r>
            <a:r>
              <a:rPr lang="en-US" altLang="en-US">
                <a:latin typeface="Arial" panose="020B0604020202020204" pitchFamily="34" charset="0"/>
                <a:hlinkClick r:id="rId7"/>
              </a:rPr>
              <a:t>United States Department of Agriculture</a:t>
            </a:r>
            <a:r>
              <a:rPr lang="en-US" altLang="en-US">
                <a:latin typeface="Arial" panose="020B0604020202020204" pitchFamily="34" charset="0"/>
              </a:rPr>
              <a:t> publication in 1928 titled </a:t>
            </a:r>
            <a:r>
              <a:rPr lang="en-US" altLang="en-US" i="1">
                <a:latin typeface="Arial" panose="020B0604020202020204" pitchFamily="34" charset="0"/>
              </a:rPr>
              <a:t>Soil Erosion: A National Menace. </a:t>
            </a:r>
            <a:r>
              <a:rPr lang="en-US" altLang="en-US">
                <a:latin typeface="Arial" panose="020B0604020202020204" pitchFamily="34" charset="0"/>
              </a:rPr>
              <a:t>When the Soil Erosion Service was established as part of the </a:t>
            </a:r>
            <a:r>
              <a:rPr lang="en-US" altLang="en-US">
                <a:latin typeface="Arial" panose="020B0604020202020204" pitchFamily="34" charset="0"/>
                <a:hlinkClick r:id="rId8"/>
              </a:rPr>
              <a:t>United States Department of the Interior</a:t>
            </a:r>
            <a:r>
              <a:rPr lang="en-US" altLang="en-US">
                <a:latin typeface="Arial" panose="020B0604020202020204" pitchFamily="34" charset="0"/>
              </a:rPr>
              <a:t> in September 1933, Bennett became the director. He continued to speak out on soil conservation issues, especially through the </a:t>
            </a:r>
            <a:r>
              <a:rPr lang="en-US" altLang="en-US">
                <a:latin typeface="Arial" panose="020B0604020202020204" pitchFamily="34" charset="0"/>
                <a:hlinkClick r:id="rId9"/>
              </a:rPr>
              <a:t>Dust Bowl</a:t>
            </a:r>
            <a:r>
              <a:rPr lang="en-US" altLang="en-US">
                <a:latin typeface="Arial" panose="020B0604020202020204" pitchFamily="34" charset="0"/>
              </a:rPr>
              <a:t> years, and eventually influenced the passage of the soil conservation act of April 27, 1935, which created the Soil Conservation Service at the USDA. He remained at the head of that organization until he retired in 1951.</a:t>
            </a:r>
          </a:p>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DF467DA-3126-4D0B-A22A-F5280A5D3FB2}" type="slidenum">
              <a:rPr lang="en-US" altLang="en-US" smtClean="0"/>
              <a:pPr>
                <a:spcBef>
                  <a:spcPct val="0"/>
                </a:spcBef>
              </a:pPr>
              <a:t>15</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846C3A0-5FD7-4CBD-B96B-11C8DCE1C14D}" type="slidenum">
              <a:rPr lang="en-US" altLang="en-US" smtClean="0"/>
              <a:pPr>
                <a:spcBef>
                  <a:spcPct val="0"/>
                </a:spcBef>
              </a:pPr>
              <a:t>16</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B95A25A-C606-40D3-94A1-BFB13E243E95}" type="slidenum">
              <a:rPr lang="en-US" altLang="en-US" smtClean="0"/>
              <a:pPr>
                <a:spcBef>
                  <a:spcPct val="0"/>
                </a:spcBef>
              </a:pPr>
              <a:t>17</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mailto:rayledgerwood@msn.com" TargetMode="Externa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rayledgerwood@msn.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620992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81521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33400"/>
            <a:ext cx="5676900" cy="5562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0733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2917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WSCC Slides">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7800"/>
            <a:ext cx="1030288"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066800" y="1600201"/>
            <a:ext cx="77724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p:nvPr>
        </p:nvSpPr>
        <p:spPr/>
        <p:txBody>
          <a:bodyPr/>
          <a:lstStyle>
            <a:lvl1pPr>
              <a:defRPr>
                <a:solidFill>
                  <a:schemeClr val="accent1">
                    <a:lumMod val="40000"/>
                    <a:lumOff val="60000"/>
                  </a:schemeClr>
                </a:solidFill>
              </a:defRPr>
            </a:lvl1pPr>
          </a:lstStyle>
          <a:p>
            <a:r>
              <a:rPr lang="en-US"/>
              <a:t>Click to edit Master title style</a:t>
            </a:r>
            <a:endParaRPr lang="en-US" dirty="0"/>
          </a:p>
        </p:txBody>
      </p:sp>
      <p:sp>
        <p:nvSpPr>
          <p:cNvPr id="5" name="Slide Number Placeholder 5"/>
          <p:cNvSpPr>
            <a:spLocks noGrp="1"/>
          </p:cNvSpPr>
          <p:nvPr>
            <p:ph type="sldNum" sz="quarter" idx="10"/>
          </p:nvPr>
        </p:nvSpPr>
        <p:spPr>
          <a:xfrm>
            <a:off x="0" y="0"/>
            <a:ext cx="0" cy="0"/>
          </a:xfrm>
        </p:spPr>
        <p:txBody>
          <a:bodyPr/>
          <a:lstStyle>
            <a:lvl1pPr>
              <a:defRPr smtClean="0"/>
            </a:lvl1pPr>
          </a:lstStyle>
          <a:p>
            <a:pPr>
              <a:defRPr/>
            </a:pPr>
            <a:fld id="{D0E64EA6-9B7A-4D49-B0A4-52923DEB56DE}" type="slidenum">
              <a:rPr lang="en-US" altLang="en-US"/>
              <a:pPr>
                <a:defRPr/>
              </a:pPr>
              <a:t>‹#›</a:t>
            </a:fld>
            <a:endParaRPr lang="en-US" altLang="en-US"/>
          </a:p>
        </p:txBody>
      </p:sp>
      <p:sp>
        <p:nvSpPr>
          <p:cNvPr id="6" name="Date Placeholder 3"/>
          <p:cNvSpPr>
            <a:spLocks noGrp="1"/>
          </p:cNvSpPr>
          <p:nvPr>
            <p:ph type="dt" sz="half" idx="11"/>
          </p:nvPr>
        </p:nvSpPr>
        <p:spPr>
          <a:xfrm>
            <a:off x="1066800" y="6477000"/>
            <a:ext cx="1524000" cy="228600"/>
          </a:xfrm>
        </p:spPr>
        <p:txBody>
          <a:bodyPr/>
          <a:lstStyle>
            <a:lvl1pPr algn="ctr">
              <a:defRPr/>
            </a:lvl1pPr>
          </a:lstStyle>
          <a:p>
            <a:pPr>
              <a:defRPr/>
            </a:pPr>
            <a:endParaRPr lang="en-US" altLang="en-US"/>
          </a:p>
        </p:txBody>
      </p:sp>
    </p:spTree>
    <p:extLst>
      <p:ext uri="{BB962C8B-B14F-4D97-AF65-F5344CB8AC3E}">
        <p14:creationId xmlns:p14="http://schemas.microsoft.com/office/powerpoint/2010/main" val="40185122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Tree>
    <p:extLst>
      <p:ext uri="{BB962C8B-B14F-4D97-AF65-F5344CB8AC3E}">
        <p14:creationId xmlns:p14="http://schemas.microsoft.com/office/powerpoint/2010/main" val="2999513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685800" y="6248404"/>
            <a:ext cx="2514600"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825">
                <a:latin typeface="Arial Black" pitchFamily="34" charset="0"/>
              </a:rPr>
              <a:t>Board Works by Ledgerwood</a:t>
            </a:r>
          </a:p>
          <a:p>
            <a:pPr>
              <a:defRPr/>
            </a:pPr>
            <a:r>
              <a:rPr lang="en-US" sz="825">
                <a:hlinkClick r:id="rId2"/>
              </a:rPr>
              <a:t>rayledgerwood@msn.com</a:t>
            </a:r>
            <a:r>
              <a:rPr lang="en-US" sz="825"/>
              <a:t>  </a:t>
            </a:r>
          </a:p>
        </p:txBody>
      </p:sp>
      <p:sp>
        <p:nvSpPr>
          <p:cNvPr id="2" name="Title 1"/>
          <p:cNvSpPr>
            <a:spLocks noGrp="1"/>
          </p:cNvSpPr>
          <p:nvPr>
            <p:ph type="title"/>
          </p:nvPr>
        </p:nvSpPr>
        <p:spPr/>
        <p:txBody>
          <a:bodyPr/>
          <a:lstStyle>
            <a:lvl1pPr>
              <a:defRPr b="1">
                <a:latin typeface="Century Gothic" panose="020B0502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marL="257175" indent="-257175">
              <a:buSzPct val="125000"/>
              <a:buFont typeface="Wingdings" panose="05000000000000000000" pitchFamily="2" charset="2"/>
              <a:buChar char="§"/>
              <a:defRPr/>
            </a:lvl1pPr>
            <a:lvl2pPr marL="557213" indent="-214313">
              <a:buSzPct val="125000"/>
              <a:buFont typeface="Wingdings" panose="05000000000000000000" pitchFamily="2" charset="2"/>
              <a:buChar char="§"/>
              <a:defRPr/>
            </a:lvl2pPr>
            <a:lvl3pPr marL="857250" indent="-171450">
              <a:buSzPct val="125000"/>
              <a:buFont typeface="Wingdings" panose="05000000000000000000" pitchFamily="2" charset="2"/>
              <a:buChar char="§"/>
              <a:defRPr/>
            </a:lvl3pPr>
            <a:lvl4pPr marL="1200150" indent="-171450">
              <a:buSzPct val="125000"/>
              <a:buFont typeface="Wingdings" panose="05000000000000000000" pitchFamily="2" charset="2"/>
              <a:buChar char="§"/>
              <a:defRPr/>
            </a:lvl4pPr>
            <a:lvl5pPr marL="1543050" indent="-171450">
              <a:buSzPct val="125000"/>
              <a:buFont typeface="Wingdings" panose="05000000000000000000" pitchFamily="2" charset="2"/>
              <a:buChar cha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                   </a:t>
            </a:r>
          </a:p>
        </p:txBody>
      </p:sp>
    </p:spTree>
    <p:extLst>
      <p:ext uri="{BB962C8B-B14F-4D97-AF65-F5344CB8AC3E}">
        <p14:creationId xmlns:p14="http://schemas.microsoft.com/office/powerpoint/2010/main" val="2490427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Tree>
    <p:extLst>
      <p:ext uri="{BB962C8B-B14F-4D97-AF65-F5344CB8AC3E}">
        <p14:creationId xmlns:p14="http://schemas.microsoft.com/office/powerpoint/2010/main" val="2632193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40152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76851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9722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685800" y="6248400"/>
            <a:ext cx="25146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1100">
                <a:latin typeface="Arial Black" pitchFamily="34" charset="0"/>
              </a:rPr>
              <a:t>Board Works by Ledgerwood</a:t>
            </a:r>
          </a:p>
          <a:p>
            <a:pPr>
              <a:defRPr/>
            </a:pPr>
            <a:r>
              <a:rPr lang="en-US" sz="1100">
                <a:hlinkClick r:id="rId2"/>
              </a:rPr>
              <a:t>rayledgerwood@msn.com</a:t>
            </a:r>
            <a:r>
              <a:rPr lang="en-US" sz="1100"/>
              <a:t>  </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342900" indent="-342900">
              <a:buFont typeface="Wingdings" panose="05000000000000000000" pitchFamily="2" charset="2"/>
              <a:buChar char="§"/>
              <a:defRPr/>
            </a:lvl1pPr>
            <a:lvl2pPr marL="742950" indent="-28575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171700" indent="-342900">
              <a:buFont typeface="Wingdings" panose="05000000000000000000" pitchFamily="2" charset="2"/>
              <a:buChar cha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6339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63012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extLst>
      <p:ext uri="{BB962C8B-B14F-4D97-AF65-F5344CB8AC3E}">
        <p14:creationId xmlns:p14="http://schemas.microsoft.com/office/powerpoint/2010/main" val="6279350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extLst>
      <p:ext uri="{BB962C8B-B14F-4D97-AF65-F5344CB8AC3E}">
        <p14:creationId xmlns:p14="http://schemas.microsoft.com/office/powerpoint/2010/main" val="11182298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9894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33400"/>
            <a:ext cx="5676900" cy="5562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6000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360337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WSCC Slides">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772400" cy="4800600"/>
          </a:xfrm>
        </p:spPr>
        <p:txBody>
          <a:bodyPr/>
          <a:lstStyle>
            <a:lvl1pPr marL="257175" indent="-257175">
              <a:buClr>
                <a:schemeClr val="accent2"/>
              </a:buClr>
              <a:buSzPct val="100000"/>
              <a:buFont typeface="Wingdings" panose="05000000000000000000" pitchFamily="2" charset="2"/>
              <a:buChar char="§"/>
              <a:defRPr/>
            </a:lvl1pPr>
            <a:lvl2pPr marL="557213" indent="-214313">
              <a:buClr>
                <a:srgbClr val="0000CC"/>
              </a:buClr>
              <a:buSzPct val="100000"/>
              <a:buFont typeface="Wingdings" panose="05000000000000000000" pitchFamily="2" charset="2"/>
              <a:buChar char="§"/>
              <a:defRPr/>
            </a:lvl2pPr>
            <a:lvl3pPr marL="857250" indent="-171450">
              <a:buClr>
                <a:srgbClr val="FF0000"/>
              </a:buClr>
              <a:buSzPct val="100000"/>
              <a:buFont typeface="Wingdings" panose="05000000000000000000" pitchFamily="2" charset="2"/>
              <a:buChar char="§"/>
              <a:defRPr/>
            </a:lvl3pPr>
            <a:lvl4pPr marL="1200150" indent="-171450">
              <a:buFont typeface="Wingdings" panose="05000000000000000000" pitchFamily="2" charset="2"/>
              <a:buChar char="§"/>
              <a:defRPr/>
            </a:lvl4pPr>
            <a:lvl5pPr marL="1543050" indent="-171450">
              <a:buFont typeface="Wingdings" panose="05000000000000000000" pitchFamily="2" charset="2"/>
              <a:buChar char="§"/>
              <a:defRPr/>
            </a:lvl5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1"/>
          <p:cNvSpPr>
            <a:spLocks noGrp="1"/>
          </p:cNvSpPr>
          <p:nvPr>
            <p:ph type="title"/>
          </p:nvPr>
        </p:nvSpPr>
        <p:spPr>
          <a:xfrm>
            <a:off x="914400" y="152400"/>
            <a:ext cx="7772400" cy="1250950"/>
          </a:xfrm>
        </p:spPr>
        <p:txBody>
          <a:bodyPr/>
          <a:lstStyle>
            <a:lvl1pPr>
              <a:defRPr>
                <a:solidFill>
                  <a:schemeClr val="tx1"/>
                </a:solidFill>
                <a:latin typeface="+mn-lt"/>
              </a:defRPr>
            </a:lvl1pPr>
          </a:lstStyle>
          <a:p>
            <a:r>
              <a:rPr lang="en-US" dirty="0"/>
              <a:t>Click to edit Master title style</a:t>
            </a:r>
          </a:p>
        </p:txBody>
      </p:sp>
      <p:sp>
        <p:nvSpPr>
          <p:cNvPr id="5" name="Slide Number Placeholder 5"/>
          <p:cNvSpPr>
            <a:spLocks noGrp="1"/>
          </p:cNvSpPr>
          <p:nvPr>
            <p:ph type="sldNum" sz="quarter" idx="10"/>
          </p:nvPr>
        </p:nvSpPr>
        <p:spPr/>
        <p:txBody>
          <a:bodyPr/>
          <a:lstStyle>
            <a:lvl1pPr>
              <a:defRPr/>
            </a:lvl1pPr>
          </a:lstStyle>
          <a:p>
            <a:fld id="{53931CEC-BFEF-4063-80A9-395291570319}" type="slidenum">
              <a:rPr lang="en-US" smtClean="0"/>
              <a:pPr/>
              <a:t>‹#›</a:t>
            </a:fld>
            <a:endParaRPr lang="en-US"/>
          </a:p>
        </p:txBody>
      </p:sp>
    </p:spTree>
    <p:extLst>
      <p:ext uri="{BB962C8B-B14F-4D97-AF65-F5344CB8AC3E}">
        <p14:creationId xmlns:p14="http://schemas.microsoft.com/office/powerpoint/2010/main" val="343650375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2514600"/>
            <a:ext cx="3810000" cy="3581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2514600"/>
            <a:ext cx="3810000" cy="1714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381500"/>
            <a:ext cx="3810000" cy="1714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1D39245D-2852-4410-BAB2-F2B36A89F06B}" type="slidenum">
              <a:rPr lang="en-US" altLang="en-US"/>
              <a:pPr/>
              <a:t>‹#›</a:t>
            </a:fld>
            <a:endParaRPr lang="en-US" altLang="en-US"/>
          </a:p>
        </p:txBody>
      </p:sp>
    </p:spTree>
    <p:extLst>
      <p:ext uri="{BB962C8B-B14F-4D97-AF65-F5344CB8AC3E}">
        <p14:creationId xmlns:p14="http://schemas.microsoft.com/office/powerpoint/2010/main" val="256274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315023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9054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59418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02788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68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4220559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776815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4" descr="WACD Log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828800" y="1190625"/>
            <a:ext cx="5486400" cy="447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7" name="Group 2"/>
          <p:cNvGrpSpPr>
            <a:grpSpLocks/>
          </p:cNvGrpSpPr>
          <p:nvPr/>
        </p:nvGrpSpPr>
        <p:grpSpPr bwMode="auto">
          <a:xfrm>
            <a:off x="0" y="0"/>
            <a:ext cx="9131300" cy="6845300"/>
            <a:chOff x="0" y="0"/>
            <a:chExt cx="5752" cy="4312"/>
          </a:xfrm>
        </p:grpSpPr>
        <p:grpSp>
          <p:nvGrpSpPr>
            <p:cNvPr id="1030" name="Group 3"/>
            <p:cNvGrpSpPr>
              <a:grpSpLocks/>
            </p:cNvGrpSpPr>
            <p:nvPr/>
          </p:nvGrpSpPr>
          <p:grpSpPr bwMode="auto">
            <a:xfrm>
              <a:off x="0" y="0"/>
              <a:ext cx="5752" cy="4312"/>
              <a:chOff x="0" y="0"/>
              <a:chExt cx="5752" cy="4312"/>
            </a:xfrm>
          </p:grpSpPr>
          <p:sp>
            <p:nvSpPr>
              <p:cNvPr id="1047" name="Rectangle 4"/>
              <p:cNvSpPr>
                <a:spLocks noChangeArrowheads="1"/>
              </p:cNvSpPr>
              <p:nvPr/>
            </p:nvSpPr>
            <p:spPr bwMode="auto">
              <a:xfrm>
                <a:off x="0" y="0"/>
                <a:ext cx="5752" cy="4312"/>
              </a:xfrm>
              <a:prstGeom prst="rect">
                <a:avLst/>
              </a:prstGeom>
              <a:gradFill rotWithShape="0">
                <a:gsLst>
                  <a:gs pos="0">
                    <a:srgbClr val="808080"/>
                  </a:gs>
                  <a:gs pos="100000">
                    <a:srgbClr val="FFFFFF"/>
                  </a:gs>
                </a:gsLst>
                <a:path path="rect">
                  <a:fillToRect r="100000" b="100000"/>
                </a:path>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useBgFill="1">
            <p:nvSpPr>
              <p:cNvPr id="1048" name="Rectangle 5"/>
              <p:cNvSpPr>
                <a:spLocks noChangeArrowheads="1"/>
              </p:cNvSpPr>
              <p:nvPr/>
            </p:nvSpPr>
            <p:spPr bwMode="auto">
              <a:xfrm>
                <a:off x="240" y="240"/>
                <a:ext cx="5512" cy="4072"/>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grpSp>
        <p:grpSp>
          <p:nvGrpSpPr>
            <p:cNvPr id="1031" name="Group 6"/>
            <p:cNvGrpSpPr>
              <a:grpSpLocks/>
            </p:cNvGrpSpPr>
            <p:nvPr/>
          </p:nvGrpSpPr>
          <p:grpSpPr bwMode="auto">
            <a:xfrm>
              <a:off x="4080" y="2688"/>
              <a:ext cx="1440" cy="1440"/>
              <a:chOff x="4080" y="2688"/>
              <a:chExt cx="1440" cy="1440"/>
            </a:xfrm>
          </p:grpSpPr>
          <p:sp>
            <p:nvSpPr>
              <p:cNvPr id="1032" name="Rectangle 7"/>
              <p:cNvSpPr>
                <a:spLocks noChangeArrowheads="1"/>
              </p:cNvSpPr>
              <p:nvPr/>
            </p:nvSpPr>
            <p:spPr bwMode="auto">
              <a:xfrm>
                <a:off x="5424" y="4032"/>
                <a:ext cx="96" cy="96"/>
              </a:xfrm>
              <a:prstGeom prst="rect">
                <a:avLst/>
              </a:prstGeom>
              <a:solidFill>
                <a:srgbClr val="FF00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3" name="Rectangle 8"/>
              <p:cNvSpPr>
                <a:spLocks noChangeArrowheads="1"/>
              </p:cNvSpPr>
              <p:nvPr/>
            </p:nvSpPr>
            <p:spPr bwMode="auto">
              <a:xfrm>
                <a:off x="5232" y="4032"/>
                <a:ext cx="96" cy="96"/>
              </a:xfrm>
              <a:prstGeom prst="rect">
                <a:avLst/>
              </a:prstGeom>
              <a:solidFill>
                <a:srgbClr val="FF80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4" name="Rectangle 9"/>
              <p:cNvSpPr>
                <a:spLocks noChangeArrowheads="1"/>
              </p:cNvSpPr>
              <p:nvPr/>
            </p:nvSpPr>
            <p:spPr bwMode="auto">
              <a:xfrm>
                <a:off x="5040" y="4032"/>
                <a:ext cx="96" cy="96"/>
              </a:xfrm>
              <a:prstGeom prst="rect">
                <a:avLst/>
              </a:prstGeom>
              <a:solidFill>
                <a:srgbClr val="FFFF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5" name="Rectangle 10"/>
              <p:cNvSpPr>
                <a:spLocks noChangeArrowheads="1"/>
              </p:cNvSpPr>
              <p:nvPr/>
            </p:nvSpPr>
            <p:spPr bwMode="auto">
              <a:xfrm>
                <a:off x="4848" y="4032"/>
                <a:ext cx="96" cy="96"/>
              </a:xfrm>
              <a:prstGeom prst="rect">
                <a:avLst/>
              </a:prstGeom>
              <a:solidFill>
                <a:srgbClr val="00FF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6" name="Rectangle 11"/>
              <p:cNvSpPr>
                <a:spLocks noChangeArrowheads="1"/>
              </p:cNvSpPr>
              <p:nvPr/>
            </p:nvSpPr>
            <p:spPr bwMode="auto">
              <a:xfrm>
                <a:off x="4656" y="4032"/>
                <a:ext cx="96" cy="96"/>
              </a:xfrm>
              <a:prstGeom prst="rect">
                <a:avLst/>
              </a:prstGeom>
              <a:solidFill>
                <a:srgbClr val="00FF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7" name="Rectangle 12"/>
              <p:cNvSpPr>
                <a:spLocks noChangeArrowheads="1"/>
              </p:cNvSpPr>
              <p:nvPr/>
            </p:nvSpPr>
            <p:spPr bwMode="auto">
              <a:xfrm>
                <a:off x="4464" y="4032"/>
                <a:ext cx="96" cy="96"/>
              </a:xfrm>
              <a:prstGeom prst="rect">
                <a:avLst/>
              </a:prstGeom>
              <a:solidFill>
                <a:srgbClr val="0000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8" name="Rectangle 13"/>
              <p:cNvSpPr>
                <a:spLocks noChangeArrowheads="1"/>
              </p:cNvSpPr>
              <p:nvPr/>
            </p:nvSpPr>
            <p:spPr bwMode="auto">
              <a:xfrm>
                <a:off x="4272" y="4032"/>
                <a:ext cx="96" cy="96"/>
              </a:xfrm>
              <a:prstGeom prst="rect">
                <a:avLst/>
              </a:prstGeom>
              <a:solidFill>
                <a:srgbClr val="FF00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9" name="Rectangle 14"/>
              <p:cNvSpPr>
                <a:spLocks noChangeArrowheads="1"/>
              </p:cNvSpPr>
              <p:nvPr/>
            </p:nvSpPr>
            <p:spPr bwMode="auto">
              <a:xfrm>
                <a:off x="4080" y="4032"/>
                <a:ext cx="96" cy="96"/>
              </a:xfrm>
              <a:prstGeom prst="rect">
                <a:avLst/>
              </a:prstGeom>
              <a:solidFill>
                <a:srgbClr val="A000A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0" name="Rectangle 15"/>
              <p:cNvSpPr>
                <a:spLocks noChangeArrowheads="1"/>
              </p:cNvSpPr>
              <p:nvPr/>
            </p:nvSpPr>
            <p:spPr bwMode="auto">
              <a:xfrm>
                <a:off x="5424" y="3840"/>
                <a:ext cx="96" cy="96"/>
              </a:xfrm>
              <a:prstGeom prst="rect">
                <a:avLst/>
              </a:prstGeom>
              <a:solidFill>
                <a:srgbClr val="FF80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1" name="Rectangle 16"/>
              <p:cNvSpPr>
                <a:spLocks noChangeArrowheads="1"/>
              </p:cNvSpPr>
              <p:nvPr/>
            </p:nvSpPr>
            <p:spPr bwMode="auto">
              <a:xfrm>
                <a:off x="5424" y="3648"/>
                <a:ext cx="96" cy="96"/>
              </a:xfrm>
              <a:prstGeom prst="rect">
                <a:avLst/>
              </a:prstGeom>
              <a:solidFill>
                <a:srgbClr val="FFFF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2" name="Rectangle 17"/>
              <p:cNvSpPr>
                <a:spLocks noChangeArrowheads="1"/>
              </p:cNvSpPr>
              <p:nvPr/>
            </p:nvSpPr>
            <p:spPr bwMode="auto">
              <a:xfrm>
                <a:off x="5424" y="3456"/>
                <a:ext cx="96" cy="96"/>
              </a:xfrm>
              <a:prstGeom prst="rect">
                <a:avLst/>
              </a:prstGeom>
              <a:solidFill>
                <a:srgbClr val="00FF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3" name="Rectangle 18"/>
              <p:cNvSpPr>
                <a:spLocks noChangeArrowheads="1"/>
              </p:cNvSpPr>
              <p:nvPr/>
            </p:nvSpPr>
            <p:spPr bwMode="auto">
              <a:xfrm>
                <a:off x="5424" y="3264"/>
                <a:ext cx="96" cy="96"/>
              </a:xfrm>
              <a:prstGeom prst="rect">
                <a:avLst/>
              </a:prstGeom>
              <a:solidFill>
                <a:srgbClr val="00FF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4" name="Rectangle 19"/>
              <p:cNvSpPr>
                <a:spLocks noChangeArrowheads="1"/>
              </p:cNvSpPr>
              <p:nvPr/>
            </p:nvSpPr>
            <p:spPr bwMode="auto">
              <a:xfrm>
                <a:off x="5424" y="3072"/>
                <a:ext cx="96" cy="96"/>
              </a:xfrm>
              <a:prstGeom prst="rect">
                <a:avLst/>
              </a:prstGeom>
              <a:solidFill>
                <a:srgbClr val="0000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5" name="Rectangle 20"/>
              <p:cNvSpPr>
                <a:spLocks noChangeArrowheads="1"/>
              </p:cNvSpPr>
              <p:nvPr/>
            </p:nvSpPr>
            <p:spPr bwMode="auto">
              <a:xfrm>
                <a:off x="5424" y="2880"/>
                <a:ext cx="96" cy="96"/>
              </a:xfrm>
              <a:prstGeom prst="rect">
                <a:avLst/>
              </a:prstGeom>
              <a:solidFill>
                <a:srgbClr val="FF00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6" name="Rectangle 21"/>
              <p:cNvSpPr>
                <a:spLocks noChangeArrowheads="1"/>
              </p:cNvSpPr>
              <p:nvPr/>
            </p:nvSpPr>
            <p:spPr bwMode="auto">
              <a:xfrm>
                <a:off x="5424" y="2688"/>
                <a:ext cx="96" cy="96"/>
              </a:xfrm>
              <a:prstGeom prst="rect">
                <a:avLst/>
              </a:prstGeom>
              <a:solidFill>
                <a:srgbClr val="A000A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grpSp>
      </p:grpSp>
      <p:sp>
        <p:nvSpPr>
          <p:cNvPr id="1028" name="Rectangle 22"/>
          <p:cNvSpPr>
            <a:spLocks noGrp="1" noChangeArrowheads="1"/>
          </p:cNvSpPr>
          <p:nvPr>
            <p:ph type="title"/>
          </p:nvPr>
        </p:nvSpPr>
        <p:spPr bwMode="auto">
          <a:xfrm>
            <a:off x="685800" y="533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b" anchorCtr="0" compatLnSpc="1">
            <a:prstTxWarp prst="textNoShape">
              <a:avLst/>
            </a:prstTxWarp>
          </a:bodyPr>
          <a:lstStyle/>
          <a:p>
            <a:pPr lvl="0"/>
            <a:r>
              <a:rPr lang="en-US" altLang="en-US"/>
              <a:t>Click to edit Master title style</a:t>
            </a:r>
          </a:p>
        </p:txBody>
      </p:sp>
      <p:sp>
        <p:nvSpPr>
          <p:cNvPr id="1029" name="Rectangle 2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783" r:id="rId1"/>
    <p:sldLayoutId id="2147483794"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5" r:id="rId13"/>
  </p:sldLayoutIdLst>
  <p:hf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Black" pitchFamily="34" charset="0"/>
        </a:defRPr>
      </a:lvl2pPr>
      <a:lvl3pPr algn="l" rtl="0" fontAlgn="base">
        <a:spcBef>
          <a:spcPct val="0"/>
        </a:spcBef>
        <a:spcAft>
          <a:spcPct val="0"/>
        </a:spcAft>
        <a:defRPr sz="4400">
          <a:solidFill>
            <a:schemeClr val="tx2"/>
          </a:solidFill>
          <a:latin typeface="Arial Black" pitchFamily="34" charset="0"/>
        </a:defRPr>
      </a:lvl3pPr>
      <a:lvl4pPr algn="l" rtl="0" fontAlgn="base">
        <a:spcBef>
          <a:spcPct val="0"/>
        </a:spcBef>
        <a:spcAft>
          <a:spcPct val="0"/>
        </a:spcAft>
        <a:defRPr sz="4400">
          <a:solidFill>
            <a:schemeClr val="tx2"/>
          </a:solidFill>
          <a:latin typeface="Arial Black" pitchFamily="34" charset="0"/>
        </a:defRPr>
      </a:lvl4pPr>
      <a:lvl5pPr algn="l" rtl="0" fontAlgn="base">
        <a:spcBef>
          <a:spcPct val="0"/>
        </a:spcBef>
        <a:spcAft>
          <a:spcPct val="0"/>
        </a:spcAft>
        <a:defRPr sz="4400">
          <a:solidFill>
            <a:schemeClr val="tx2"/>
          </a:solidFill>
          <a:latin typeface="Arial Black" pitchFamily="34" charset="0"/>
        </a:defRPr>
      </a:lvl5pPr>
      <a:lvl6pPr marL="457200" algn="l" rtl="0" eaLnBrk="1" fontAlgn="base" hangingPunct="1">
        <a:spcBef>
          <a:spcPct val="0"/>
        </a:spcBef>
        <a:spcAft>
          <a:spcPct val="0"/>
        </a:spcAft>
        <a:defRPr sz="4400">
          <a:solidFill>
            <a:schemeClr val="tx2"/>
          </a:solidFill>
          <a:latin typeface="Arial Black" pitchFamily="34" charset="0"/>
        </a:defRPr>
      </a:lvl6pPr>
      <a:lvl7pPr marL="914400" algn="l" rtl="0" eaLnBrk="1" fontAlgn="base" hangingPunct="1">
        <a:spcBef>
          <a:spcPct val="0"/>
        </a:spcBef>
        <a:spcAft>
          <a:spcPct val="0"/>
        </a:spcAft>
        <a:defRPr sz="4400">
          <a:solidFill>
            <a:schemeClr val="tx2"/>
          </a:solidFill>
          <a:latin typeface="Arial Black" pitchFamily="34" charset="0"/>
        </a:defRPr>
      </a:lvl7pPr>
      <a:lvl8pPr marL="1371600" algn="l" rtl="0" eaLnBrk="1" fontAlgn="base" hangingPunct="1">
        <a:spcBef>
          <a:spcPct val="0"/>
        </a:spcBef>
        <a:spcAft>
          <a:spcPct val="0"/>
        </a:spcAft>
        <a:defRPr sz="4400">
          <a:solidFill>
            <a:schemeClr val="tx2"/>
          </a:solidFill>
          <a:latin typeface="Arial Black" pitchFamily="34" charset="0"/>
        </a:defRPr>
      </a:lvl8pPr>
      <a:lvl9pPr marL="1828800" algn="l" rtl="0" eaLnBrk="1" fontAlgn="base" hangingPunct="1">
        <a:spcBef>
          <a:spcPct val="0"/>
        </a:spcBef>
        <a:spcAft>
          <a:spcPct val="0"/>
        </a:spcAft>
        <a:defRPr sz="4400">
          <a:solidFill>
            <a:schemeClr val="tx2"/>
          </a:solidFill>
          <a:latin typeface="Arial Black" pitchFamily="34" charset="0"/>
        </a:defRPr>
      </a:lvl9pPr>
    </p:titleStyle>
    <p:bodyStyle>
      <a:lvl1pPr marL="342900" indent="-342900" algn="l" rtl="0" fontAlgn="base">
        <a:spcBef>
          <a:spcPct val="20000"/>
        </a:spcBef>
        <a:spcAft>
          <a:spcPct val="0"/>
        </a:spcAft>
        <a:buClr>
          <a:srgbClr val="00FF00"/>
        </a:buClr>
        <a:buSzPct val="75000"/>
        <a:buFont typeface="Monotype Sorts"/>
        <a:buChar char="n"/>
        <a:defRPr sz="3200">
          <a:solidFill>
            <a:schemeClr val="tx1"/>
          </a:solidFill>
          <a:latin typeface="+mn-lt"/>
          <a:ea typeface="+mn-ea"/>
          <a:cs typeface="+mn-cs"/>
        </a:defRPr>
      </a:lvl1pPr>
      <a:lvl2pPr marL="742950" indent="-285750" algn="l" rtl="0" fontAlgn="base">
        <a:spcBef>
          <a:spcPct val="20000"/>
        </a:spcBef>
        <a:spcAft>
          <a:spcPct val="0"/>
        </a:spcAft>
        <a:buClr>
          <a:srgbClr val="FF0000"/>
        </a:buClr>
        <a:buSzPct val="75000"/>
        <a:buFont typeface="Monotype Sorts"/>
        <a:buChar char="n"/>
        <a:defRPr sz="2800">
          <a:solidFill>
            <a:schemeClr val="tx1"/>
          </a:solidFill>
          <a:latin typeface="+mn-lt"/>
        </a:defRPr>
      </a:lvl2pPr>
      <a:lvl3pPr marL="1143000" indent="-228600" algn="l" rtl="0" fontAlgn="base">
        <a:spcBef>
          <a:spcPct val="20000"/>
        </a:spcBef>
        <a:spcAft>
          <a:spcPct val="0"/>
        </a:spcAft>
        <a:buClr>
          <a:srgbClr val="FF8000"/>
        </a:buClr>
        <a:buSzPct val="65000"/>
        <a:buFont typeface="Monotype Sorts"/>
        <a:buChar char="n"/>
        <a:defRPr sz="2400">
          <a:solidFill>
            <a:schemeClr val="tx1"/>
          </a:solidFill>
          <a:latin typeface="+mn-lt"/>
        </a:defRPr>
      </a:lvl3pPr>
      <a:lvl4pPr marL="1600200" indent="-228600" algn="l" rtl="0" fontAlgn="base">
        <a:spcBef>
          <a:spcPct val="20000"/>
        </a:spcBef>
        <a:spcAft>
          <a:spcPct val="0"/>
        </a:spcAft>
        <a:buClr>
          <a:srgbClr val="0000FF"/>
        </a:buClr>
        <a:buSzPct val="65000"/>
        <a:buFont typeface="Monotype Sorts"/>
        <a:buChar char="n"/>
        <a:defRPr sz="2000">
          <a:solidFill>
            <a:schemeClr val="tx1"/>
          </a:solidFill>
          <a:latin typeface="+mn-lt"/>
        </a:defRPr>
      </a:lvl4pPr>
      <a:lvl5pPr marL="2057400" indent="-228600" algn="l" rtl="0" fontAlgn="base">
        <a:spcBef>
          <a:spcPct val="20000"/>
        </a:spcBef>
        <a:spcAft>
          <a:spcPct val="0"/>
        </a:spcAft>
        <a:buClr>
          <a:srgbClr val="A000A0"/>
        </a:buClr>
        <a:buSzPct val="65000"/>
        <a:buFont typeface="Monotype Sorts"/>
        <a:buChar char="n"/>
        <a:defRPr sz="2000">
          <a:solidFill>
            <a:schemeClr val="tx1"/>
          </a:solidFill>
          <a:latin typeface="+mn-lt"/>
        </a:defRPr>
      </a:lvl5pPr>
      <a:lvl6pPr marL="2514600" indent="-228600" algn="l" rtl="0" eaLnBrk="1" fontAlgn="base" hangingPunct="1">
        <a:spcBef>
          <a:spcPct val="20000"/>
        </a:spcBef>
        <a:spcAft>
          <a:spcPct val="0"/>
        </a:spcAft>
        <a:buClr>
          <a:srgbClr val="A000A0"/>
        </a:buClr>
        <a:buSzPct val="65000"/>
        <a:buFont typeface="Monotype Sort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rgbClr val="A000A0"/>
        </a:buClr>
        <a:buSzPct val="65000"/>
        <a:buFont typeface="Monotype Sort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rgbClr val="A000A0"/>
        </a:buClr>
        <a:buSzPct val="65000"/>
        <a:buFont typeface="Monotype Sort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rgbClr val="A000A0"/>
        </a:buClr>
        <a:buSzPct val="65000"/>
        <a:buFont typeface="Monotype Sort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4" descr="WACD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828800" y="1190629"/>
            <a:ext cx="5486400" cy="447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7" name="Group 2"/>
          <p:cNvGrpSpPr>
            <a:grpSpLocks/>
          </p:cNvGrpSpPr>
          <p:nvPr/>
        </p:nvGrpSpPr>
        <p:grpSpPr bwMode="auto">
          <a:xfrm>
            <a:off x="1" y="0"/>
            <a:ext cx="9131300" cy="6845300"/>
            <a:chOff x="0" y="0"/>
            <a:chExt cx="5752" cy="4312"/>
          </a:xfrm>
        </p:grpSpPr>
        <p:grpSp>
          <p:nvGrpSpPr>
            <p:cNvPr id="1030" name="Group 3"/>
            <p:cNvGrpSpPr>
              <a:grpSpLocks/>
            </p:cNvGrpSpPr>
            <p:nvPr/>
          </p:nvGrpSpPr>
          <p:grpSpPr bwMode="auto">
            <a:xfrm>
              <a:off x="0" y="0"/>
              <a:ext cx="5752" cy="4312"/>
              <a:chOff x="0" y="0"/>
              <a:chExt cx="5752" cy="4312"/>
            </a:xfrm>
          </p:grpSpPr>
          <p:sp>
            <p:nvSpPr>
              <p:cNvPr id="1047" name="Rectangle 4"/>
              <p:cNvSpPr>
                <a:spLocks noChangeArrowheads="1"/>
              </p:cNvSpPr>
              <p:nvPr/>
            </p:nvSpPr>
            <p:spPr bwMode="auto">
              <a:xfrm>
                <a:off x="0" y="0"/>
                <a:ext cx="5752" cy="4312"/>
              </a:xfrm>
              <a:prstGeom prst="rect">
                <a:avLst/>
              </a:prstGeom>
              <a:gradFill rotWithShape="0">
                <a:gsLst>
                  <a:gs pos="0">
                    <a:srgbClr val="808080"/>
                  </a:gs>
                  <a:gs pos="100000">
                    <a:srgbClr val="FFFFFF"/>
                  </a:gs>
                </a:gsLst>
                <a:path path="rect">
                  <a:fillToRect r="100000" b="100000"/>
                </a:path>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useBgFill="1">
            <p:nvSpPr>
              <p:cNvPr id="1048" name="Rectangle 5"/>
              <p:cNvSpPr>
                <a:spLocks noChangeArrowheads="1"/>
              </p:cNvSpPr>
              <p:nvPr/>
            </p:nvSpPr>
            <p:spPr bwMode="auto">
              <a:xfrm>
                <a:off x="240" y="240"/>
                <a:ext cx="5512" cy="4072"/>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grpSp>
        <p:grpSp>
          <p:nvGrpSpPr>
            <p:cNvPr id="1031" name="Group 6"/>
            <p:cNvGrpSpPr>
              <a:grpSpLocks/>
            </p:cNvGrpSpPr>
            <p:nvPr/>
          </p:nvGrpSpPr>
          <p:grpSpPr bwMode="auto">
            <a:xfrm>
              <a:off x="4080" y="2688"/>
              <a:ext cx="1440" cy="1440"/>
              <a:chOff x="4080" y="2688"/>
              <a:chExt cx="1440" cy="1440"/>
            </a:xfrm>
          </p:grpSpPr>
          <p:sp>
            <p:nvSpPr>
              <p:cNvPr id="1032" name="Rectangle 7"/>
              <p:cNvSpPr>
                <a:spLocks noChangeArrowheads="1"/>
              </p:cNvSpPr>
              <p:nvPr/>
            </p:nvSpPr>
            <p:spPr bwMode="auto">
              <a:xfrm>
                <a:off x="5424" y="4032"/>
                <a:ext cx="96" cy="96"/>
              </a:xfrm>
              <a:prstGeom prst="rect">
                <a:avLst/>
              </a:prstGeom>
              <a:solidFill>
                <a:srgbClr val="FF00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3" name="Rectangle 8"/>
              <p:cNvSpPr>
                <a:spLocks noChangeArrowheads="1"/>
              </p:cNvSpPr>
              <p:nvPr/>
            </p:nvSpPr>
            <p:spPr bwMode="auto">
              <a:xfrm>
                <a:off x="5232" y="4032"/>
                <a:ext cx="96" cy="96"/>
              </a:xfrm>
              <a:prstGeom prst="rect">
                <a:avLst/>
              </a:prstGeom>
              <a:solidFill>
                <a:srgbClr val="FF80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4" name="Rectangle 9"/>
              <p:cNvSpPr>
                <a:spLocks noChangeArrowheads="1"/>
              </p:cNvSpPr>
              <p:nvPr/>
            </p:nvSpPr>
            <p:spPr bwMode="auto">
              <a:xfrm>
                <a:off x="5040" y="4032"/>
                <a:ext cx="96" cy="96"/>
              </a:xfrm>
              <a:prstGeom prst="rect">
                <a:avLst/>
              </a:prstGeom>
              <a:solidFill>
                <a:srgbClr val="FFFF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5" name="Rectangle 10"/>
              <p:cNvSpPr>
                <a:spLocks noChangeArrowheads="1"/>
              </p:cNvSpPr>
              <p:nvPr/>
            </p:nvSpPr>
            <p:spPr bwMode="auto">
              <a:xfrm>
                <a:off x="4848" y="4032"/>
                <a:ext cx="96" cy="96"/>
              </a:xfrm>
              <a:prstGeom prst="rect">
                <a:avLst/>
              </a:prstGeom>
              <a:solidFill>
                <a:srgbClr val="00FF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6" name="Rectangle 11"/>
              <p:cNvSpPr>
                <a:spLocks noChangeArrowheads="1"/>
              </p:cNvSpPr>
              <p:nvPr/>
            </p:nvSpPr>
            <p:spPr bwMode="auto">
              <a:xfrm>
                <a:off x="4656" y="4032"/>
                <a:ext cx="96" cy="96"/>
              </a:xfrm>
              <a:prstGeom prst="rect">
                <a:avLst/>
              </a:prstGeom>
              <a:solidFill>
                <a:srgbClr val="00FF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7" name="Rectangle 12"/>
              <p:cNvSpPr>
                <a:spLocks noChangeArrowheads="1"/>
              </p:cNvSpPr>
              <p:nvPr/>
            </p:nvSpPr>
            <p:spPr bwMode="auto">
              <a:xfrm>
                <a:off x="4464" y="4032"/>
                <a:ext cx="96" cy="96"/>
              </a:xfrm>
              <a:prstGeom prst="rect">
                <a:avLst/>
              </a:prstGeom>
              <a:solidFill>
                <a:srgbClr val="0000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8" name="Rectangle 13"/>
              <p:cNvSpPr>
                <a:spLocks noChangeArrowheads="1"/>
              </p:cNvSpPr>
              <p:nvPr/>
            </p:nvSpPr>
            <p:spPr bwMode="auto">
              <a:xfrm>
                <a:off x="4272" y="4032"/>
                <a:ext cx="96" cy="96"/>
              </a:xfrm>
              <a:prstGeom prst="rect">
                <a:avLst/>
              </a:prstGeom>
              <a:solidFill>
                <a:srgbClr val="FF00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39" name="Rectangle 14"/>
              <p:cNvSpPr>
                <a:spLocks noChangeArrowheads="1"/>
              </p:cNvSpPr>
              <p:nvPr/>
            </p:nvSpPr>
            <p:spPr bwMode="auto">
              <a:xfrm>
                <a:off x="4080" y="4032"/>
                <a:ext cx="96" cy="96"/>
              </a:xfrm>
              <a:prstGeom prst="rect">
                <a:avLst/>
              </a:prstGeom>
              <a:solidFill>
                <a:srgbClr val="A000A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0" name="Rectangle 15"/>
              <p:cNvSpPr>
                <a:spLocks noChangeArrowheads="1"/>
              </p:cNvSpPr>
              <p:nvPr/>
            </p:nvSpPr>
            <p:spPr bwMode="auto">
              <a:xfrm>
                <a:off x="5424" y="3840"/>
                <a:ext cx="96" cy="96"/>
              </a:xfrm>
              <a:prstGeom prst="rect">
                <a:avLst/>
              </a:prstGeom>
              <a:solidFill>
                <a:srgbClr val="FF80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1" name="Rectangle 16"/>
              <p:cNvSpPr>
                <a:spLocks noChangeArrowheads="1"/>
              </p:cNvSpPr>
              <p:nvPr/>
            </p:nvSpPr>
            <p:spPr bwMode="auto">
              <a:xfrm>
                <a:off x="5424" y="3648"/>
                <a:ext cx="96" cy="96"/>
              </a:xfrm>
              <a:prstGeom prst="rect">
                <a:avLst/>
              </a:prstGeom>
              <a:solidFill>
                <a:srgbClr val="FFFF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2" name="Rectangle 17"/>
              <p:cNvSpPr>
                <a:spLocks noChangeArrowheads="1"/>
              </p:cNvSpPr>
              <p:nvPr/>
            </p:nvSpPr>
            <p:spPr bwMode="auto">
              <a:xfrm>
                <a:off x="5424" y="3456"/>
                <a:ext cx="96" cy="96"/>
              </a:xfrm>
              <a:prstGeom prst="rect">
                <a:avLst/>
              </a:prstGeom>
              <a:solidFill>
                <a:srgbClr val="00FF0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3" name="Rectangle 18"/>
              <p:cNvSpPr>
                <a:spLocks noChangeArrowheads="1"/>
              </p:cNvSpPr>
              <p:nvPr/>
            </p:nvSpPr>
            <p:spPr bwMode="auto">
              <a:xfrm>
                <a:off x="5424" y="3264"/>
                <a:ext cx="96" cy="96"/>
              </a:xfrm>
              <a:prstGeom prst="rect">
                <a:avLst/>
              </a:prstGeom>
              <a:solidFill>
                <a:srgbClr val="00FF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4" name="Rectangle 19"/>
              <p:cNvSpPr>
                <a:spLocks noChangeArrowheads="1"/>
              </p:cNvSpPr>
              <p:nvPr/>
            </p:nvSpPr>
            <p:spPr bwMode="auto">
              <a:xfrm>
                <a:off x="5424" y="3072"/>
                <a:ext cx="96" cy="96"/>
              </a:xfrm>
              <a:prstGeom prst="rect">
                <a:avLst/>
              </a:prstGeom>
              <a:solidFill>
                <a:srgbClr val="0000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5" name="Rectangle 20"/>
              <p:cNvSpPr>
                <a:spLocks noChangeArrowheads="1"/>
              </p:cNvSpPr>
              <p:nvPr/>
            </p:nvSpPr>
            <p:spPr bwMode="auto">
              <a:xfrm>
                <a:off x="5424" y="2880"/>
                <a:ext cx="96" cy="96"/>
              </a:xfrm>
              <a:prstGeom prst="rect">
                <a:avLst/>
              </a:prstGeom>
              <a:solidFill>
                <a:srgbClr val="FF00FF"/>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46" name="Rectangle 21"/>
              <p:cNvSpPr>
                <a:spLocks noChangeArrowheads="1"/>
              </p:cNvSpPr>
              <p:nvPr/>
            </p:nvSpPr>
            <p:spPr bwMode="auto">
              <a:xfrm>
                <a:off x="5424" y="2688"/>
                <a:ext cx="96" cy="96"/>
              </a:xfrm>
              <a:prstGeom prst="rect">
                <a:avLst/>
              </a:prstGeom>
              <a:solidFill>
                <a:srgbClr val="A000A0"/>
              </a:solidFill>
              <a:ln>
                <a:noFill/>
              </a:ln>
              <a:effectLst>
                <a:outerShdw dist="53882" dir="2700000" algn="ctr" rotWithShape="0">
                  <a:schemeClr val="bg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grpSp>
      </p:grpSp>
      <p:sp>
        <p:nvSpPr>
          <p:cNvPr id="1028" name="Rectangle 22"/>
          <p:cNvSpPr>
            <a:spLocks noGrp="1" noChangeArrowheads="1"/>
          </p:cNvSpPr>
          <p:nvPr>
            <p:ph type="title"/>
          </p:nvPr>
        </p:nvSpPr>
        <p:spPr bwMode="auto">
          <a:xfrm>
            <a:off x="685800" y="533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b" anchorCtr="0" compatLnSpc="1">
            <a:prstTxWarp prst="textNoShape">
              <a:avLst/>
            </a:prstTxWarp>
          </a:bodyPr>
          <a:lstStyle/>
          <a:p>
            <a:pPr lvl="0"/>
            <a:r>
              <a:rPr lang="en-US" altLang="en-US"/>
              <a:t>Click to edit Master title style</a:t>
            </a:r>
          </a:p>
        </p:txBody>
      </p:sp>
      <p:sp>
        <p:nvSpPr>
          <p:cNvPr id="1029" name="Rectangle 2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660491635"/>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Lst>
  <p:txStyles>
    <p:titleStyle>
      <a:lvl1pPr algn="l" rtl="0" eaLnBrk="1" fontAlgn="base" hangingPunct="1">
        <a:spcBef>
          <a:spcPct val="0"/>
        </a:spcBef>
        <a:spcAft>
          <a:spcPct val="0"/>
        </a:spcAft>
        <a:defRPr sz="3300">
          <a:solidFill>
            <a:schemeClr val="tx2"/>
          </a:solidFill>
          <a:latin typeface="+mj-lt"/>
          <a:ea typeface="+mj-ea"/>
          <a:cs typeface="+mj-cs"/>
        </a:defRPr>
      </a:lvl1pPr>
      <a:lvl2pPr algn="l" rtl="0" eaLnBrk="1" fontAlgn="base" hangingPunct="1">
        <a:spcBef>
          <a:spcPct val="0"/>
        </a:spcBef>
        <a:spcAft>
          <a:spcPct val="0"/>
        </a:spcAft>
        <a:defRPr sz="3300">
          <a:solidFill>
            <a:schemeClr val="tx2"/>
          </a:solidFill>
          <a:latin typeface="Arial Black" pitchFamily="34" charset="0"/>
        </a:defRPr>
      </a:lvl2pPr>
      <a:lvl3pPr algn="l" rtl="0" eaLnBrk="1" fontAlgn="base" hangingPunct="1">
        <a:spcBef>
          <a:spcPct val="0"/>
        </a:spcBef>
        <a:spcAft>
          <a:spcPct val="0"/>
        </a:spcAft>
        <a:defRPr sz="3300">
          <a:solidFill>
            <a:schemeClr val="tx2"/>
          </a:solidFill>
          <a:latin typeface="Arial Black" pitchFamily="34" charset="0"/>
        </a:defRPr>
      </a:lvl3pPr>
      <a:lvl4pPr algn="l" rtl="0" eaLnBrk="1" fontAlgn="base" hangingPunct="1">
        <a:spcBef>
          <a:spcPct val="0"/>
        </a:spcBef>
        <a:spcAft>
          <a:spcPct val="0"/>
        </a:spcAft>
        <a:defRPr sz="3300">
          <a:solidFill>
            <a:schemeClr val="tx2"/>
          </a:solidFill>
          <a:latin typeface="Arial Black" pitchFamily="34" charset="0"/>
        </a:defRPr>
      </a:lvl4pPr>
      <a:lvl5pPr algn="l" rtl="0" eaLnBrk="1" fontAlgn="base" hangingPunct="1">
        <a:spcBef>
          <a:spcPct val="0"/>
        </a:spcBef>
        <a:spcAft>
          <a:spcPct val="0"/>
        </a:spcAft>
        <a:defRPr sz="3300">
          <a:solidFill>
            <a:schemeClr val="tx2"/>
          </a:solidFill>
          <a:latin typeface="Arial Black" pitchFamily="34" charset="0"/>
        </a:defRPr>
      </a:lvl5pPr>
      <a:lvl6pPr marL="342900" algn="l" rtl="0" eaLnBrk="1" fontAlgn="base" hangingPunct="1">
        <a:spcBef>
          <a:spcPct val="0"/>
        </a:spcBef>
        <a:spcAft>
          <a:spcPct val="0"/>
        </a:spcAft>
        <a:defRPr sz="3300">
          <a:solidFill>
            <a:schemeClr val="tx2"/>
          </a:solidFill>
          <a:latin typeface="Arial Black" pitchFamily="34" charset="0"/>
        </a:defRPr>
      </a:lvl6pPr>
      <a:lvl7pPr marL="685800" algn="l" rtl="0" eaLnBrk="1" fontAlgn="base" hangingPunct="1">
        <a:spcBef>
          <a:spcPct val="0"/>
        </a:spcBef>
        <a:spcAft>
          <a:spcPct val="0"/>
        </a:spcAft>
        <a:defRPr sz="3300">
          <a:solidFill>
            <a:schemeClr val="tx2"/>
          </a:solidFill>
          <a:latin typeface="Arial Black" pitchFamily="34" charset="0"/>
        </a:defRPr>
      </a:lvl7pPr>
      <a:lvl8pPr marL="1028700" algn="l" rtl="0" eaLnBrk="1" fontAlgn="base" hangingPunct="1">
        <a:spcBef>
          <a:spcPct val="0"/>
        </a:spcBef>
        <a:spcAft>
          <a:spcPct val="0"/>
        </a:spcAft>
        <a:defRPr sz="3300">
          <a:solidFill>
            <a:schemeClr val="tx2"/>
          </a:solidFill>
          <a:latin typeface="Arial Black" pitchFamily="34" charset="0"/>
        </a:defRPr>
      </a:lvl8pPr>
      <a:lvl9pPr marL="1371600" algn="l" rtl="0" eaLnBrk="1" fontAlgn="base" hangingPunct="1">
        <a:spcBef>
          <a:spcPct val="0"/>
        </a:spcBef>
        <a:spcAft>
          <a:spcPct val="0"/>
        </a:spcAft>
        <a:defRPr sz="3300">
          <a:solidFill>
            <a:schemeClr val="tx2"/>
          </a:solidFill>
          <a:latin typeface="Arial Black" pitchFamily="34" charset="0"/>
        </a:defRPr>
      </a:lvl9pPr>
    </p:titleStyle>
    <p:bodyStyle>
      <a:lvl1pPr marL="257175" indent="-257175" algn="l" rtl="0" eaLnBrk="1" fontAlgn="base" hangingPunct="1">
        <a:spcBef>
          <a:spcPct val="20000"/>
        </a:spcBef>
        <a:spcAft>
          <a:spcPct val="0"/>
        </a:spcAft>
        <a:buClr>
          <a:srgbClr val="00FF00"/>
        </a:buClr>
        <a:buSzPct val="75000"/>
        <a:buFont typeface="Monotype Sorts" pitchFamily="2" charset="2"/>
        <a:buChar char="n"/>
        <a:defRPr sz="2400">
          <a:solidFill>
            <a:schemeClr val="tx1"/>
          </a:solidFill>
          <a:latin typeface="+mn-lt"/>
          <a:ea typeface="+mn-ea"/>
          <a:cs typeface="+mn-cs"/>
        </a:defRPr>
      </a:lvl1pPr>
      <a:lvl2pPr marL="557213" indent="-214313" algn="l" rtl="0" eaLnBrk="1" fontAlgn="base" hangingPunct="1">
        <a:spcBef>
          <a:spcPct val="20000"/>
        </a:spcBef>
        <a:spcAft>
          <a:spcPct val="0"/>
        </a:spcAft>
        <a:buClr>
          <a:srgbClr val="FF0000"/>
        </a:buClr>
        <a:buSzPct val="75000"/>
        <a:buFont typeface="Monotype Sorts" pitchFamily="2" charset="2"/>
        <a:buChar char="n"/>
        <a:defRPr sz="2100">
          <a:solidFill>
            <a:schemeClr val="tx1"/>
          </a:solidFill>
          <a:latin typeface="+mn-lt"/>
        </a:defRPr>
      </a:lvl2pPr>
      <a:lvl3pPr marL="857250" indent="-171450" algn="l" rtl="0" eaLnBrk="1" fontAlgn="base" hangingPunct="1">
        <a:spcBef>
          <a:spcPct val="20000"/>
        </a:spcBef>
        <a:spcAft>
          <a:spcPct val="0"/>
        </a:spcAft>
        <a:buClr>
          <a:srgbClr val="FF8000"/>
        </a:buClr>
        <a:buSzPct val="65000"/>
        <a:buFont typeface="Monotype Sorts" pitchFamily="2" charset="2"/>
        <a:buChar char="n"/>
        <a:defRPr sz="1800">
          <a:solidFill>
            <a:schemeClr val="tx1"/>
          </a:solidFill>
          <a:latin typeface="+mn-lt"/>
        </a:defRPr>
      </a:lvl3pPr>
      <a:lvl4pPr marL="1200150" indent="-171450" algn="l" rtl="0" eaLnBrk="1" fontAlgn="base" hangingPunct="1">
        <a:spcBef>
          <a:spcPct val="20000"/>
        </a:spcBef>
        <a:spcAft>
          <a:spcPct val="0"/>
        </a:spcAft>
        <a:buClr>
          <a:srgbClr val="0000FF"/>
        </a:buClr>
        <a:buSzPct val="65000"/>
        <a:buFont typeface="Monotype Sorts" pitchFamily="2" charset="2"/>
        <a:buChar char="n"/>
        <a:defRPr sz="1500">
          <a:solidFill>
            <a:schemeClr val="tx1"/>
          </a:solidFill>
          <a:latin typeface="+mn-lt"/>
        </a:defRPr>
      </a:lvl4pPr>
      <a:lvl5pPr marL="1543050" indent="-171450" algn="l" rtl="0" eaLnBrk="1" fontAlgn="base" hangingPunct="1">
        <a:spcBef>
          <a:spcPct val="20000"/>
        </a:spcBef>
        <a:spcAft>
          <a:spcPct val="0"/>
        </a:spcAft>
        <a:buClr>
          <a:srgbClr val="A000A0"/>
        </a:buClr>
        <a:buSzPct val="65000"/>
        <a:buFont typeface="Monotype Sorts" pitchFamily="2" charset="2"/>
        <a:buChar char="n"/>
        <a:defRPr sz="1500">
          <a:solidFill>
            <a:schemeClr val="tx1"/>
          </a:solidFill>
          <a:latin typeface="+mn-lt"/>
        </a:defRPr>
      </a:lvl5pPr>
      <a:lvl6pPr marL="1885950" indent="-171450" algn="l" rtl="0" eaLnBrk="1" fontAlgn="base" hangingPunct="1">
        <a:spcBef>
          <a:spcPct val="20000"/>
        </a:spcBef>
        <a:spcAft>
          <a:spcPct val="0"/>
        </a:spcAft>
        <a:buClr>
          <a:srgbClr val="A000A0"/>
        </a:buClr>
        <a:buSzPct val="65000"/>
        <a:buFont typeface="Monotype Sorts" pitchFamily="2" charset="2"/>
        <a:buChar char="n"/>
        <a:defRPr sz="1500">
          <a:solidFill>
            <a:schemeClr val="tx1"/>
          </a:solidFill>
          <a:latin typeface="+mn-lt"/>
        </a:defRPr>
      </a:lvl6pPr>
      <a:lvl7pPr marL="2228850" indent="-171450" algn="l" rtl="0" eaLnBrk="1" fontAlgn="base" hangingPunct="1">
        <a:spcBef>
          <a:spcPct val="20000"/>
        </a:spcBef>
        <a:spcAft>
          <a:spcPct val="0"/>
        </a:spcAft>
        <a:buClr>
          <a:srgbClr val="A000A0"/>
        </a:buClr>
        <a:buSzPct val="65000"/>
        <a:buFont typeface="Monotype Sorts" pitchFamily="2" charset="2"/>
        <a:buChar char="n"/>
        <a:defRPr sz="1500">
          <a:solidFill>
            <a:schemeClr val="tx1"/>
          </a:solidFill>
          <a:latin typeface="+mn-lt"/>
        </a:defRPr>
      </a:lvl7pPr>
      <a:lvl8pPr marL="2571750" indent="-171450" algn="l" rtl="0" eaLnBrk="1" fontAlgn="base" hangingPunct="1">
        <a:spcBef>
          <a:spcPct val="20000"/>
        </a:spcBef>
        <a:spcAft>
          <a:spcPct val="0"/>
        </a:spcAft>
        <a:buClr>
          <a:srgbClr val="A000A0"/>
        </a:buClr>
        <a:buSzPct val="65000"/>
        <a:buFont typeface="Monotype Sorts" pitchFamily="2" charset="2"/>
        <a:buChar char="n"/>
        <a:defRPr sz="1500">
          <a:solidFill>
            <a:schemeClr val="tx1"/>
          </a:solidFill>
          <a:latin typeface="+mn-lt"/>
        </a:defRPr>
      </a:lvl8pPr>
      <a:lvl9pPr marL="2914650" indent="-171450" algn="l" rtl="0" eaLnBrk="1" fontAlgn="base" hangingPunct="1">
        <a:spcBef>
          <a:spcPct val="20000"/>
        </a:spcBef>
        <a:spcAft>
          <a:spcPct val="0"/>
        </a:spcAft>
        <a:buClr>
          <a:srgbClr val="A000A0"/>
        </a:buClr>
        <a:buSzPct val="65000"/>
        <a:buFont typeface="Monotype Sorts" pitchFamily="2" charset="2"/>
        <a:buChar char="n"/>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4.jpeg"/><Relationship Id="rId2" Type="http://schemas.openxmlformats.org/officeDocument/2006/relationships/hyperlink" Target="http://en.wikipedia.org/wiki/File:Dust-storm-Texas-1935.png" TargetMode="External"/><Relationship Id="rId1" Type="http://schemas.openxmlformats.org/officeDocument/2006/relationships/slideLayout" Target="../slideLayouts/slideLayout7.xml"/><Relationship Id="rId6" Type="http://schemas.openxmlformats.org/officeDocument/2006/relationships/hyperlink" Target="http://upload.wikimedia.org/wikipedia/commons/e/ef/Dust_Bowl_-_Dallas,_South_Dakota_1936.jpg" TargetMode="External"/><Relationship Id="rId5" Type="http://schemas.openxmlformats.org/officeDocument/2006/relationships/hyperlink" Target="http://en.wikipedia.org/wiki/Dallas,_South_Dakota" TargetMode="External"/><Relationship Id="rId4" Type="http://schemas.openxmlformats.org/officeDocument/2006/relationships/hyperlink" Target="http://en.wikipedia.org/wiki/Stratford,_Texa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soil.ncsu.edu/about/century/hugh.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joingotomeeting.com/" TargetMode="External"/><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Example%20Recruitment%20Prospectus.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Example%20Job%20Description.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mailto:mike-brown@nascanet.org" TargetMode="External"/><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hyperlink" Target="http://www.nascanet.org/" TargetMode="External"/><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3" Type="http://schemas.openxmlformats.org/officeDocument/2006/relationships/hyperlink" Target="mailto:rayledgerwood@msn.com" TargetMode="External"/><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295400"/>
            <a:ext cx="7162800" cy="1752600"/>
          </a:xfrm>
        </p:spPr>
        <p:txBody>
          <a:bodyPr>
            <a:noAutofit/>
          </a:bodyPr>
          <a:lstStyle/>
          <a:p>
            <a:r>
              <a:rPr lang="en-US" sz="4000" b="1" dirty="0"/>
              <a:t>Recruiting &amp; Retaining Outstanding Board Members</a:t>
            </a:r>
            <a:r>
              <a:rPr lang="en-US" sz="4000" dirty="0"/>
              <a:t> </a:t>
            </a:r>
          </a:p>
        </p:txBody>
      </p:sp>
      <p:sp>
        <p:nvSpPr>
          <p:cNvPr id="3" name="Subtitle 2"/>
          <p:cNvSpPr>
            <a:spLocks noGrp="1"/>
          </p:cNvSpPr>
          <p:nvPr>
            <p:ph type="subTitle" idx="1"/>
          </p:nvPr>
        </p:nvSpPr>
        <p:spPr>
          <a:xfrm>
            <a:off x="1066800" y="3886200"/>
            <a:ext cx="6705600" cy="1752600"/>
          </a:xfrm>
        </p:spPr>
        <p:txBody>
          <a:bodyPr/>
          <a:lstStyle/>
          <a:p>
            <a:pPr algn="l"/>
            <a:r>
              <a:rPr lang="en-US" dirty="0"/>
              <a:t>National Association of State Conservation Agencies Informational Webinar</a:t>
            </a:r>
          </a:p>
          <a:p>
            <a:pPr algn="l"/>
            <a:r>
              <a:rPr lang="en-US" sz="2000" dirty="0"/>
              <a:t>February 23, 2017</a:t>
            </a:r>
          </a:p>
        </p:txBody>
      </p:sp>
    </p:spTree>
    <p:extLst>
      <p:ext uri="{BB962C8B-B14F-4D97-AF65-F5344CB8AC3E}">
        <p14:creationId xmlns:p14="http://schemas.microsoft.com/office/powerpoint/2010/main" val="1166334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9"/>
          <p:cNvSpPr>
            <a:spLocks noGrp="1" noChangeArrowheads="1"/>
          </p:cNvSpPr>
          <p:nvPr>
            <p:ph type="title"/>
          </p:nvPr>
        </p:nvSpPr>
        <p:spPr/>
        <p:txBody>
          <a:bodyPr/>
          <a:lstStyle/>
          <a:p>
            <a:r>
              <a:rPr lang="en-US" altLang="en-US" sz="4000" b="1" dirty="0">
                <a:latin typeface="Arial Black" panose="020B0A04020102020204" pitchFamily="34" charset="0"/>
              </a:rPr>
              <a:t>Qualities We Want in Our Board Members</a:t>
            </a:r>
            <a:endParaRPr lang="en-US" altLang="en-US" sz="4000" dirty="0">
              <a:latin typeface="Arial Black" panose="020B0A04020102020204" pitchFamily="34" charset="0"/>
            </a:endParaRPr>
          </a:p>
        </p:txBody>
      </p:sp>
      <p:sp>
        <p:nvSpPr>
          <p:cNvPr id="105475" name="Rectangle 3"/>
          <p:cNvSpPr>
            <a:spLocks noGrp="1" noChangeArrowheads="1"/>
          </p:cNvSpPr>
          <p:nvPr>
            <p:ph idx="1"/>
          </p:nvPr>
        </p:nvSpPr>
        <p:spPr/>
        <p:txBody>
          <a:bodyPr/>
          <a:lstStyle/>
          <a:p>
            <a:pPr>
              <a:defRPr/>
            </a:pPr>
            <a:r>
              <a:rPr lang="en-US" dirty="0">
                <a:effectLst>
                  <a:outerShdw sx="0" sy="0">
                    <a:srgbClr val="000000"/>
                  </a:outerShdw>
                </a:effectLst>
              </a:rPr>
              <a:t>Individuals draft the top 3 qualities you want in your board members</a:t>
            </a:r>
          </a:p>
          <a:p>
            <a:pPr>
              <a:defRPr/>
            </a:pPr>
            <a:r>
              <a:rPr lang="en-US" dirty="0"/>
              <a:t>Enter the top qualities we want in the questions area of your dashboard</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dissolve">
                                      <p:cBhvr>
                                        <p:cTn id="12" dur="500"/>
                                        <p:tgtEl>
                                          <p:spTgt spid="1054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9"/>
          <p:cNvSpPr>
            <a:spLocks noGrp="1" noChangeArrowheads="1"/>
          </p:cNvSpPr>
          <p:nvPr>
            <p:ph type="title"/>
          </p:nvPr>
        </p:nvSpPr>
        <p:spPr/>
        <p:txBody>
          <a:bodyPr/>
          <a:lstStyle/>
          <a:p>
            <a:r>
              <a:rPr lang="en-US" altLang="en-US" sz="4000" b="1" dirty="0"/>
              <a:t>Qualities We Want in Our Board Members</a:t>
            </a:r>
            <a:endParaRPr lang="en-US" altLang="en-US" sz="4000" dirty="0"/>
          </a:p>
        </p:txBody>
      </p:sp>
      <p:sp>
        <p:nvSpPr>
          <p:cNvPr id="105475" name="Rectangle 3"/>
          <p:cNvSpPr>
            <a:spLocks noGrp="1" noChangeArrowheads="1"/>
          </p:cNvSpPr>
          <p:nvPr>
            <p:ph idx="1"/>
          </p:nvPr>
        </p:nvSpPr>
        <p:spPr>
          <a:xfrm>
            <a:off x="685800" y="1600200"/>
            <a:ext cx="7772400" cy="4114800"/>
          </a:xfrm>
        </p:spPr>
        <p:txBody>
          <a:bodyPr/>
          <a:lstStyle/>
          <a:p>
            <a:pPr>
              <a:defRPr/>
            </a:pPr>
            <a:endParaRPr lang="en-US" altLang="en-US" dirty="0"/>
          </a:p>
        </p:txBody>
      </p:sp>
    </p:spTree>
    <p:extLst>
      <p:ext uri="{BB962C8B-B14F-4D97-AF65-F5344CB8AC3E}">
        <p14:creationId xmlns:p14="http://schemas.microsoft.com/office/powerpoint/2010/main" val="15179983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9"/>
          <p:cNvSpPr>
            <a:spLocks noGrp="1" noChangeArrowheads="1"/>
          </p:cNvSpPr>
          <p:nvPr>
            <p:ph type="title"/>
          </p:nvPr>
        </p:nvSpPr>
        <p:spPr>
          <a:xfrm>
            <a:off x="685800" y="1066800"/>
            <a:ext cx="8001000" cy="1143000"/>
          </a:xfrm>
        </p:spPr>
        <p:txBody>
          <a:bodyPr/>
          <a:lstStyle/>
          <a:p>
            <a:r>
              <a:rPr lang="en-US" altLang="en-US" sz="4000" b="1" dirty="0"/>
              <a:t>Motivations to Serve as a Board Member or Associate</a:t>
            </a:r>
            <a:endParaRPr lang="en-US" altLang="en-US" sz="4000" dirty="0"/>
          </a:p>
        </p:txBody>
      </p:sp>
      <p:sp>
        <p:nvSpPr>
          <p:cNvPr id="105475" name="Rectangle 3"/>
          <p:cNvSpPr>
            <a:spLocks noGrp="1" noChangeArrowheads="1"/>
          </p:cNvSpPr>
          <p:nvPr>
            <p:ph idx="1"/>
          </p:nvPr>
        </p:nvSpPr>
        <p:spPr>
          <a:xfrm>
            <a:off x="685800" y="2286000"/>
            <a:ext cx="7772400" cy="3810000"/>
          </a:xfrm>
        </p:spPr>
        <p:txBody>
          <a:bodyPr/>
          <a:lstStyle/>
          <a:p>
            <a:pPr>
              <a:defRPr/>
            </a:pPr>
            <a:r>
              <a:rPr lang="en-US" altLang="en-US" dirty="0"/>
              <a:t>History</a:t>
            </a:r>
          </a:p>
          <a:p>
            <a:pPr>
              <a:defRPr/>
            </a:pPr>
            <a:r>
              <a:rPr lang="en-US" altLang="en-US" dirty="0"/>
              <a:t>District Powers</a:t>
            </a:r>
          </a:p>
          <a:p>
            <a:pPr>
              <a:defRPr/>
            </a:pPr>
            <a:r>
              <a:rPr lang="en-US" altLang="en-US" dirty="0"/>
              <a:t>Personal Motivations</a:t>
            </a:r>
          </a:p>
          <a:p>
            <a:pPr>
              <a:defRPr/>
            </a:pPr>
            <a:r>
              <a:rPr lang="en-US" b="1" dirty="0">
                <a:effectLst>
                  <a:outerShdw sx="0" sy="0">
                    <a:srgbClr val="000000"/>
                  </a:outerShdw>
                </a:effectLst>
              </a:rPr>
              <a:t> </a:t>
            </a:r>
            <a:r>
              <a:rPr lang="en-US" dirty="0"/>
              <a:t>“The” Question – “What Do You Want to Accomplish”</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dissolve">
                                      <p:cBhvr>
                                        <p:cTn id="12" dur="500"/>
                                        <p:tgtEl>
                                          <p:spTgt spid="1054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dissolve">
                                      <p:cBhvr>
                                        <p:cTn id="17" dur="500"/>
                                        <p:tgtEl>
                                          <p:spTgt spid="1054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5475">
                                            <p:txEl>
                                              <p:pRg st="3" end="3"/>
                                            </p:txEl>
                                          </p:spTgt>
                                        </p:tgtEl>
                                        <p:attrNameLst>
                                          <p:attrName>style.visibility</p:attrName>
                                        </p:attrNameLst>
                                      </p:cBhvr>
                                      <p:to>
                                        <p:strVal val="visible"/>
                                      </p:to>
                                    </p:set>
                                    <p:animEffect transition="in" filter="dissolve">
                                      <p:cBhvr>
                                        <p:cTn id="22" dur="500"/>
                                        <p:tgtEl>
                                          <p:spTgt spid="1054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upload.wikimedia.org/wikipedia/commons/thumb/3/34/Dust-storm-Texas-1935.png/220px-Dust-storm-Texas-1935.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33400"/>
            <a:ext cx="450373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Box 4"/>
          <p:cNvSpPr txBox="1">
            <a:spLocks noChangeArrowheads="1"/>
          </p:cNvSpPr>
          <p:nvPr/>
        </p:nvSpPr>
        <p:spPr bwMode="auto">
          <a:xfrm>
            <a:off x="5029200" y="533400"/>
            <a:ext cx="2895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a:t>A dust storm approaches </a:t>
            </a:r>
            <a:r>
              <a:rPr lang="en-US" altLang="en-US">
                <a:hlinkClick r:id="rId4" action="ppaction://hlinkfile" tooltip="Stratford, Texas"/>
              </a:rPr>
              <a:t>Stratford, Texas</a:t>
            </a:r>
            <a:r>
              <a:rPr lang="en-US" altLang="en-US"/>
              <a:t>, in 1935.</a:t>
            </a:r>
          </a:p>
        </p:txBody>
      </p:sp>
      <p:sp>
        <p:nvSpPr>
          <p:cNvPr id="15364" name="Rectangle 7"/>
          <p:cNvSpPr>
            <a:spLocks noChangeArrowheads="1"/>
          </p:cNvSpPr>
          <p:nvPr/>
        </p:nvSpPr>
        <p:spPr bwMode="auto">
          <a:xfrm>
            <a:off x="609600" y="4876800"/>
            <a:ext cx="3581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a:t>Buried machinery in a barn lot; </a:t>
            </a:r>
            <a:r>
              <a:rPr lang="en-US" altLang="en-US">
                <a:hlinkClick r:id="rId5" action="ppaction://hlinkfile" tooltip="Dallas, South Dakota"/>
              </a:rPr>
              <a:t>Dallas, South Dakota</a:t>
            </a:r>
            <a:r>
              <a:rPr lang="en-US" altLang="en-US"/>
              <a:t>, May 1936</a:t>
            </a:r>
          </a:p>
        </p:txBody>
      </p:sp>
      <p:pic>
        <p:nvPicPr>
          <p:cNvPr id="15365" name="Picture 2" descr="File:Dust Bowl - Dallas, South Dakota 1936.jp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3352800"/>
            <a:ext cx="43434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TextBox 9"/>
          <p:cNvSpPr txBox="1">
            <a:spLocks noChangeArrowheads="1"/>
          </p:cNvSpPr>
          <p:nvPr/>
        </p:nvSpPr>
        <p:spPr bwMode="auto">
          <a:xfrm>
            <a:off x="457200" y="3505200"/>
            <a:ext cx="3657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buClr>
                <a:schemeClr val="accent2"/>
              </a:buClr>
            </a:pPr>
            <a:r>
              <a:rPr lang="en-US" altLang="en-US" sz="2800"/>
              <a:t>1930’s Dust Bowl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p:txBody>
          <a:bodyPr/>
          <a:lstStyle/>
          <a:p>
            <a:r>
              <a:rPr lang="en-US" altLang="en-US" sz="4000" dirty="0">
                <a:solidFill>
                  <a:schemeClr val="tx1"/>
                </a:solidFill>
              </a:rPr>
              <a:t>History</a:t>
            </a:r>
          </a:p>
        </p:txBody>
      </p:sp>
      <p:sp>
        <p:nvSpPr>
          <p:cNvPr id="282628" name="Rectangle 4"/>
          <p:cNvSpPr>
            <a:spLocks noGrp="1" noChangeArrowheads="1"/>
          </p:cNvSpPr>
          <p:nvPr>
            <p:ph idx="1"/>
          </p:nvPr>
        </p:nvSpPr>
        <p:spPr/>
        <p:txBody>
          <a:bodyPr/>
          <a:lstStyle/>
          <a:p>
            <a:r>
              <a:rPr lang="en-US" altLang="en-US" sz="2800"/>
              <a:t>The beginning – </a:t>
            </a:r>
            <a:r>
              <a:rPr lang="en-US" altLang="en-US" sz="2800">
                <a:hlinkClick r:id="rId3"/>
              </a:rPr>
              <a:t>Hugh Hammond Bennett</a:t>
            </a:r>
            <a:endParaRPr lang="en-US" altLang="en-US" sz="2800"/>
          </a:p>
          <a:p>
            <a:r>
              <a:rPr lang="en-US" altLang="en-US" sz="2800"/>
              <a:t>Congressional Hearing</a:t>
            </a:r>
          </a:p>
          <a:p>
            <a:endParaRPr lang="en-US" altLang="en-US" sz="2800"/>
          </a:p>
        </p:txBody>
      </p:sp>
      <p:pic>
        <p:nvPicPr>
          <p:cNvPr id="16389" name="Picture 2" descr="C:\Users\Ray work\Desktop\bennet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2971800"/>
            <a:ext cx="2276475" cy="248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26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262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p:txBody>
          <a:bodyPr/>
          <a:lstStyle/>
          <a:p>
            <a:r>
              <a:rPr lang="en-US" altLang="en-US" sz="4000" dirty="0">
                <a:solidFill>
                  <a:schemeClr val="tx1"/>
                </a:solidFill>
              </a:rPr>
              <a:t>History</a:t>
            </a:r>
          </a:p>
        </p:txBody>
      </p:sp>
      <p:sp>
        <p:nvSpPr>
          <p:cNvPr id="18435" name="Rectangle 4"/>
          <p:cNvSpPr>
            <a:spLocks noGrp="1" noChangeArrowheads="1"/>
          </p:cNvSpPr>
          <p:nvPr>
            <p:ph idx="1"/>
          </p:nvPr>
        </p:nvSpPr>
        <p:spPr/>
        <p:txBody>
          <a:bodyPr/>
          <a:lstStyle/>
          <a:p>
            <a:r>
              <a:rPr lang="en-US" altLang="en-US" sz="2800"/>
              <a:t>Soil Erosion a Menace to National Welfare.</a:t>
            </a:r>
          </a:p>
          <a:p>
            <a:r>
              <a:rPr lang="en-US" altLang="en-US" sz="2800"/>
              <a:t>Soil Erosion Service 1933 – operated out of Department of Interior.</a:t>
            </a:r>
          </a:p>
          <a:p>
            <a:r>
              <a:rPr lang="en-US" altLang="en-US" sz="2800"/>
              <a:t>Demonstration Sites.</a:t>
            </a:r>
          </a:p>
          <a:p>
            <a:r>
              <a:rPr lang="en-US" altLang="en-US" sz="2800"/>
              <a:t>Competition between agencies – Interior, Ag, Extension.</a:t>
            </a:r>
          </a:p>
          <a:p>
            <a:endParaRPr lang="en-US" altLang="en-US" sz="2800"/>
          </a:p>
          <a:p>
            <a:endParaRPr lang="en-US" altLang="en-US" sz="280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title"/>
          </p:nvPr>
        </p:nvSpPr>
        <p:spPr>
          <a:xfrm>
            <a:off x="685800" y="533400"/>
            <a:ext cx="7772400" cy="838200"/>
          </a:xfrm>
        </p:spPr>
        <p:txBody>
          <a:bodyPr/>
          <a:lstStyle/>
          <a:p>
            <a:r>
              <a:rPr lang="en-US" altLang="en-US" sz="4000" dirty="0">
                <a:solidFill>
                  <a:schemeClr val="tx1"/>
                </a:solidFill>
              </a:rPr>
              <a:t>History</a:t>
            </a:r>
          </a:p>
        </p:txBody>
      </p:sp>
      <p:sp>
        <p:nvSpPr>
          <p:cNvPr id="282628" name="Rectangle 4"/>
          <p:cNvSpPr>
            <a:spLocks noGrp="1" noChangeArrowheads="1"/>
          </p:cNvSpPr>
          <p:nvPr>
            <p:ph idx="1"/>
          </p:nvPr>
        </p:nvSpPr>
        <p:spPr>
          <a:xfrm>
            <a:off x="652463" y="1371600"/>
            <a:ext cx="7772400" cy="4114800"/>
          </a:xfrm>
        </p:spPr>
        <p:txBody>
          <a:bodyPr/>
          <a:lstStyle/>
          <a:p>
            <a:r>
              <a:rPr lang="en-US" altLang="en-US" sz="2800" dirty="0"/>
              <a:t>Soil Conservation Service (SCS) – Created April 1935 with Public Law 46. </a:t>
            </a:r>
          </a:p>
          <a:p>
            <a:r>
              <a:rPr lang="en-US" altLang="en-US" sz="2800" dirty="0"/>
              <a:t>SCS now Natural Resources Conservation Service (NRCS).</a:t>
            </a:r>
          </a:p>
          <a:p>
            <a:r>
              <a:rPr lang="en-US" altLang="en-US" sz="2800" dirty="0"/>
              <a:t> 75 plus years of partnership with Conservation Districts.</a:t>
            </a:r>
          </a:p>
          <a:p>
            <a:r>
              <a:rPr lang="en-US" altLang="en-US" sz="2800" dirty="0"/>
              <a:t>SCS </a:t>
            </a:r>
            <a:r>
              <a:rPr lang="en-US" altLang="en-US" sz="2800" dirty="0">
                <a:sym typeface="Wingdings" panose="05000000000000000000" pitchFamily="2" charset="2"/>
              </a:rPr>
              <a:t> Conservation Districts</a:t>
            </a:r>
          </a:p>
          <a:p>
            <a:pPr lvl="1"/>
            <a:r>
              <a:rPr lang="en-US" altLang="en-US" sz="2400" dirty="0">
                <a:sym typeface="Wingdings" panose="05000000000000000000" pitchFamily="2" charset="2"/>
              </a:rPr>
              <a:t>Trivia:  Where was the first conservation district created?</a:t>
            </a:r>
          </a:p>
          <a:p>
            <a:pPr lvl="2"/>
            <a:r>
              <a:rPr lang="en-US" altLang="en-US" sz="2000" dirty="0">
                <a:sym typeface="Wingdings" panose="05000000000000000000" pitchFamily="2" charset="2"/>
              </a:rPr>
              <a:t>Answer:  </a:t>
            </a:r>
            <a:r>
              <a:rPr lang="en-US" altLang="en-US" sz="2000" dirty="0"/>
              <a:t>Brown Creek Soil &amp; Water Conservation District in North Carolina was the first district established. </a:t>
            </a:r>
          </a:p>
          <a:p>
            <a:endParaRPr lang="en-US" altLang="en-US" sz="2800" dirty="0"/>
          </a:p>
          <a:p>
            <a:endParaRPr lang="en-US" altLang="en-US" sz="2800" dirty="0"/>
          </a:p>
          <a:p>
            <a:endParaRPr lang="en-US" altLang="en-US" sz="28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2628">
                                            <p:txEl>
                                              <p:pRg st="5" end="5"/>
                                            </p:txEl>
                                          </p:spTgt>
                                        </p:tgtEl>
                                        <p:attrNameLst>
                                          <p:attrName>style.visibility</p:attrName>
                                        </p:attrNameLst>
                                      </p:cBhvr>
                                      <p:to>
                                        <p:strVal val="visible"/>
                                      </p:to>
                                    </p:set>
                                    <p:anim calcmode="lin" valueType="num">
                                      <p:cBhvr additive="base">
                                        <p:cTn id="7" dur="500" fill="hold"/>
                                        <p:tgtEl>
                                          <p:spTgt spid="282628">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262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title"/>
          </p:nvPr>
        </p:nvSpPr>
        <p:spPr/>
        <p:txBody>
          <a:bodyPr/>
          <a:lstStyle/>
          <a:p>
            <a:r>
              <a:rPr lang="en-US" altLang="en-US">
                <a:solidFill>
                  <a:schemeClr val="tx1"/>
                </a:solidFill>
              </a:rPr>
              <a:t>History</a:t>
            </a:r>
          </a:p>
        </p:txBody>
      </p:sp>
      <p:sp>
        <p:nvSpPr>
          <p:cNvPr id="22531" name="Rectangle 4"/>
          <p:cNvSpPr>
            <a:spLocks noGrp="1" noChangeArrowheads="1"/>
          </p:cNvSpPr>
          <p:nvPr>
            <p:ph idx="1"/>
          </p:nvPr>
        </p:nvSpPr>
        <p:spPr/>
        <p:txBody>
          <a:bodyPr/>
          <a:lstStyle/>
          <a:p>
            <a:r>
              <a:rPr lang="en-US" altLang="en-US" sz="2800" dirty="0"/>
              <a:t>Need for Local Guidance – Priorities, Culture, Credibility</a:t>
            </a:r>
          </a:p>
          <a:p>
            <a:r>
              <a:rPr lang="en-US" altLang="en-US" sz="2800" dirty="0"/>
              <a:t>Model Conservation District Law 1937</a:t>
            </a:r>
          </a:p>
          <a:p>
            <a:endParaRPr lang="en-US" altLang="en-US" sz="2800" dirty="0"/>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9"/>
          <p:cNvSpPr>
            <a:spLocks noGrp="1" noChangeArrowheads="1"/>
          </p:cNvSpPr>
          <p:nvPr>
            <p:ph type="title"/>
          </p:nvPr>
        </p:nvSpPr>
        <p:spPr>
          <a:xfrm>
            <a:off x="685800" y="685800"/>
            <a:ext cx="7772400" cy="1143000"/>
          </a:xfrm>
        </p:spPr>
        <p:txBody>
          <a:bodyPr/>
          <a:lstStyle/>
          <a:p>
            <a:r>
              <a:rPr lang="en-US" altLang="en-US" sz="4000" b="1" dirty="0"/>
              <a:t>Powers of Soil Conservation Districts</a:t>
            </a:r>
            <a:endParaRPr lang="en-US" altLang="en-US" sz="4000" dirty="0"/>
          </a:p>
        </p:txBody>
      </p:sp>
      <p:sp>
        <p:nvSpPr>
          <p:cNvPr id="105475" name="Rectangle 3"/>
          <p:cNvSpPr>
            <a:spLocks noGrp="1" noChangeArrowheads="1"/>
          </p:cNvSpPr>
          <p:nvPr>
            <p:ph idx="1"/>
          </p:nvPr>
        </p:nvSpPr>
        <p:spPr/>
        <p:txBody>
          <a:bodyPr/>
          <a:lstStyle/>
          <a:p>
            <a:r>
              <a:rPr lang="en-US" altLang="en-US" sz="2800" dirty="0"/>
              <a:t>Conduct Survey, Investigations &amp; Research</a:t>
            </a:r>
          </a:p>
          <a:p>
            <a:r>
              <a:rPr lang="en-US" altLang="en-US" sz="2800" dirty="0"/>
              <a:t>Disseminate Information on BMPs</a:t>
            </a:r>
          </a:p>
          <a:p>
            <a:r>
              <a:rPr lang="en-US" altLang="en-US" sz="2800" dirty="0"/>
              <a:t>Conduct Demonstration Projects</a:t>
            </a:r>
          </a:p>
          <a:p>
            <a:r>
              <a:rPr lang="en-US" altLang="en-US" sz="2800" dirty="0"/>
              <a:t>Preventive &amp; Control Measures</a:t>
            </a:r>
          </a:p>
          <a:p>
            <a:r>
              <a:rPr lang="en-US" altLang="en-US" sz="2800" dirty="0"/>
              <a:t>Cooperate or Enter Into Agreements</a:t>
            </a:r>
          </a:p>
          <a:p>
            <a:r>
              <a:rPr lang="en-US" altLang="en-US" sz="2800" dirty="0"/>
              <a:t>Real &amp; Personal Property</a:t>
            </a:r>
          </a:p>
          <a:p>
            <a:r>
              <a:rPr lang="en-US" altLang="en-US" sz="2800" dirty="0"/>
              <a:t>Maintain, Administer, &amp; Improve Acquired Properties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dissolve">
                                      <p:cBhvr>
                                        <p:cTn id="12" dur="500"/>
                                        <p:tgtEl>
                                          <p:spTgt spid="1054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dissolve">
                                      <p:cBhvr>
                                        <p:cTn id="17" dur="500"/>
                                        <p:tgtEl>
                                          <p:spTgt spid="1054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5475">
                                            <p:txEl>
                                              <p:pRg st="3" end="3"/>
                                            </p:txEl>
                                          </p:spTgt>
                                        </p:tgtEl>
                                        <p:attrNameLst>
                                          <p:attrName>style.visibility</p:attrName>
                                        </p:attrNameLst>
                                      </p:cBhvr>
                                      <p:to>
                                        <p:strVal val="visible"/>
                                      </p:to>
                                    </p:set>
                                    <p:animEffect transition="in" filter="dissolve">
                                      <p:cBhvr>
                                        <p:cTn id="22" dur="500"/>
                                        <p:tgtEl>
                                          <p:spTgt spid="1054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5475">
                                            <p:txEl>
                                              <p:pRg st="4" end="4"/>
                                            </p:txEl>
                                          </p:spTgt>
                                        </p:tgtEl>
                                        <p:attrNameLst>
                                          <p:attrName>style.visibility</p:attrName>
                                        </p:attrNameLst>
                                      </p:cBhvr>
                                      <p:to>
                                        <p:strVal val="visible"/>
                                      </p:to>
                                    </p:set>
                                    <p:animEffect transition="in" filter="dissolve">
                                      <p:cBhvr>
                                        <p:cTn id="27" dur="500"/>
                                        <p:tgtEl>
                                          <p:spTgt spid="1054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5475">
                                            <p:txEl>
                                              <p:pRg st="5" end="5"/>
                                            </p:txEl>
                                          </p:spTgt>
                                        </p:tgtEl>
                                        <p:attrNameLst>
                                          <p:attrName>style.visibility</p:attrName>
                                        </p:attrNameLst>
                                      </p:cBhvr>
                                      <p:to>
                                        <p:strVal val="visible"/>
                                      </p:to>
                                    </p:set>
                                    <p:animEffect transition="in" filter="dissolve">
                                      <p:cBhvr>
                                        <p:cTn id="32" dur="500"/>
                                        <p:tgtEl>
                                          <p:spTgt spid="1054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5475">
                                            <p:txEl>
                                              <p:pRg st="6" end="6"/>
                                            </p:txEl>
                                          </p:spTgt>
                                        </p:tgtEl>
                                        <p:attrNameLst>
                                          <p:attrName>style.visibility</p:attrName>
                                        </p:attrNameLst>
                                      </p:cBhvr>
                                      <p:to>
                                        <p:strVal val="visible"/>
                                      </p:to>
                                    </p:set>
                                    <p:animEffect transition="in" filter="dissolve">
                                      <p:cBhvr>
                                        <p:cTn id="37" dur="500"/>
                                        <p:tgtEl>
                                          <p:spTgt spid="1054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9"/>
          <p:cNvSpPr>
            <a:spLocks noGrp="1" noChangeArrowheads="1"/>
          </p:cNvSpPr>
          <p:nvPr>
            <p:ph type="title"/>
          </p:nvPr>
        </p:nvSpPr>
        <p:spPr>
          <a:xfrm>
            <a:off x="685800" y="685800"/>
            <a:ext cx="7772400" cy="1143000"/>
          </a:xfrm>
        </p:spPr>
        <p:txBody>
          <a:bodyPr/>
          <a:lstStyle/>
          <a:p>
            <a:r>
              <a:rPr lang="en-US" altLang="en-US" sz="4000" b="1" dirty="0"/>
              <a:t>Powers of Conservation Districts</a:t>
            </a:r>
            <a:endParaRPr lang="en-US" altLang="en-US" sz="4000" dirty="0"/>
          </a:p>
        </p:txBody>
      </p:sp>
      <p:sp>
        <p:nvSpPr>
          <p:cNvPr id="105475" name="Rectangle 3"/>
          <p:cNvSpPr>
            <a:spLocks noGrp="1" noChangeArrowheads="1"/>
          </p:cNvSpPr>
          <p:nvPr>
            <p:ph idx="1"/>
          </p:nvPr>
        </p:nvSpPr>
        <p:spPr>
          <a:xfrm>
            <a:off x="685800" y="1737360"/>
            <a:ext cx="7772400" cy="4114800"/>
          </a:xfrm>
        </p:spPr>
        <p:txBody>
          <a:bodyPr/>
          <a:lstStyle/>
          <a:p>
            <a:r>
              <a:rPr lang="en-US" altLang="en-US" sz="2800" dirty="0"/>
              <a:t>Sell, Lease or Dispose of District Property</a:t>
            </a:r>
          </a:p>
          <a:p>
            <a:r>
              <a:rPr lang="en-US" altLang="en-US" sz="2800" dirty="0"/>
              <a:t>Make Available Material or Equipment</a:t>
            </a:r>
          </a:p>
          <a:p>
            <a:r>
              <a:rPr lang="en-US" altLang="en-US" sz="2800" dirty="0"/>
              <a:t>Annual Plans of Work</a:t>
            </a:r>
          </a:p>
          <a:p>
            <a:r>
              <a:rPr lang="en-US" altLang="en-US" sz="2800" dirty="0"/>
              <a:t>Long Range Plans</a:t>
            </a:r>
          </a:p>
          <a:p>
            <a:r>
              <a:rPr lang="en-US" altLang="en-US" sz="2800" dirty="0"/>
              <a:t>Publish Plans</a:t>
            </a:r>
          </a:p>
          <a:p>
            <a:r>
              <a:rPr lang="en-US" altLang="en-US" sz="2800" dirty="0"/>
              <a:t>Any Soil Conservation or Water Quality Project</a:t>
            </a:r>
          </a:p>
          <a:p>
            <a:r>
              <a:rPr lang="en-US" altLang="en-US" sz="2800" dirty="0"/>
              <a:t>Agent for Federal or State Agencies for Any Conservation Project</a:t>
            </a:r>
          </a:p>
        </p:txBody>
      </p:sp>
    </p:spTree>
    <p:extLst>
      <p:ext uri="{BB962C8B-B14F-4D97-AF65-F5344CB8AC3E}">
        <p14:creationId xmlns:p14="http://schemas.microsoft.com/office/powerpoint/2010/main" val="15092639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dissolve">
                                      <p:cBhvr>
                                        <p:cTn id="12" dur="500"/>
                                        <p:tgtEl>
                                          <p:spTgt spid="1054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dissolve">
                                      <p:cBhvr>
                                        <p:cTn id="17" dur="500"/>
                                        <p:tgtEl>
                                          <p:spTgt spid="1054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5475">
                                            <p:txEl>
                                              <p:pRg st="3" end="3"/>
                                            </p:txEl>
                                          </p:spTgt>
                                        </p:tgtEl>
                                        <p:attrNameLst>
                                          <p:attrName>style.visibility</p:attrName>
                                        </p:attrNameLst>
                                      </p:cBhvr>
                                      <p:to>
                                        <p:strVal val="visible"/>
                                      </p:to>
                                    </p:set>
                                    <p:animEffect transition="in" filter="dissolve">
                                      <p:cBhvr>
                                        <p:cTn id="22" dur="500"/>
                                        <p:tgtEl>
                                          <p:spTgt spid="1054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5475">
                                            <p:txEl>
                                              <p:pRg st="4" end="4"/>
                                            </p:txEl>
                                          </p:spTgt>
                                        </p:tgtEl>
                                        <p:attrNameLst>
                                          <p:attrName>style.visibility</p:attrName>
                                        </p:attrNameLst>
                                      </p:cBhvr>
                                      <p:to>
                                        <p:strVal val="visible"/>
                                      </p:to>
                                    </p:set>
                                    <p:animEffect transition="in" filter="dissolve">
                                      <p:cBhvr>
                                        <p:cTn id="27" dur="500"/>
                                        <p:tgtEl>
                                          <p:spTgt spid="1054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5475">
                                            <p:txEl>
                                              <p:pRg st="5" end="5"/>
                                            </p:txEl>
                                          </p:spTgt>
                                        </p:tgtEl>
                                        <p:attrNameLst>
                                          <p:attrName>style.visibility</p:attrName>
                                        </p:attrNameLst>
                                      </p:cBhvr>
                                      <p:to>
                                        <p:strVal val="visible"/>
                                      </p:to>
                                    </p:set>
                                    <p:animEffect transition="in" filter="dissolve">
                                      <p:cBhvr>
                                        <p:cTn id="32" dur="500"/>
                                        <p:tgtEl>
                                          <p:spTgt spid="1054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5475">
                                            <p:txEl>
                                              <p:pRg st="6" end="6"/>
                                            </p:txEl>
                                          </p:spTgt>
                                        </p:tgtEl>
                                        <p:attrNameLst>
                                          <p:attrName>style.visibility</p:attrName>
                                        </p:attrNameLst>
                                      </p:cBhvr>
                                      <p:to>
                                        <p:strVal val="visible"/>
                                      </p:to>
                                    </p:set>
                                    <p:animEffect transition="in" filter="dissolve">
                                      <p:cBhvr>
                                        <p:cTn id="37" dur="500"/>
                                        <p:tgtEl>
                                          <p:spTgt spid="1054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533400"/>
            <a:ext cx="7772400" cy="685800"/>
          </a:xfrm>
        </p:spPr>
        <p:txBody>
          <a:bodyPr>
            <a:noAutofit/>
          </a:bodyPr>
          <a:lstStyle/>
          <a:p>
            <a:r>
              <a:rPr lang="en-US" sz="3600" dirty="0"/>
              <a:t>Welcome to NASCA’s Webinar</a:t>
            </a:r>
          </a:p>
        </p:txBody>
      </p:sp>
      <p:sp>
        <p:nvSpPr>
          <p:cNvPr id="2" name="Text Placeholder 1"/>
          <p:cNvSpPr>
            <a:spLocks noGrp="1"/>
          </p:cNvSpPr>
          <p:nvPr>
            <p:ph type="body" sz="half" idx="1"/>
          </p:nvPr>
        </p:nvSpPr>
        <p:spPr>
          <a:xfrm>
            <a:off x="1143000" y="1371600"/>
            <a:ext cx="7580312" cy="5410200"/>
          </a:xfrm>
        </p:spPr>
        <p:txBody>
          <a:bodyPr>
            <a:normAutofit/>
          </a:bodyPr>
          <a:lstStyle/>
          <a:p>
            <a:pPr>
              <a:buSzPct val="100000"/>
              <a:buFont typeface="Wingdings" panose="05000000000000000000" pitchFamily="2" charset="2"/>
              <a:buChar char="§"/>
            </a:pPr>
            <a:r>
              <a:rPr lang="en-US" sz="2400" dirty="0"/>
              <a:t>Mike Brown – NASCA Executive Director</a:t>
            </a:r>
          </a:p>
          <a:p>
            <a:pPr>
              <a:buSzPct val="100000"/>
              <a:buFont typeface="Wingdings" panose="05000000000000000000" pitchFamily="2" charset="2"/>
              <a:buChar char="§"/>
            </a:pPr>
            <a:r>
              <a:rPr lang="en-US" sz="2400" dirty="0"/>
              <a:t>Ray Ledgerwood – Moderator </a:t>
            </a:r>
          </a:p>
          <a:p>
            <a:pPr>
              <a:buNone/>
            </a:pPr>
            <a:r>
              <a:rPr lang="en-US" sz="2400" dirty="0"/>
              <a:t>	Board Works by Ledgerwood</a:t>
            </a:r>
          </a:p>
          <a:p>
            <a:pPr>
              <a:buNone/>
            </a:pPr>
            <a:r>
              <a:rPr lang="en-US" sz="2400" dirty="0"/>
              <a:t> </a:t>
            </a:r>
          </a:p>
          <a:p>
            <a:pPr marL="342900" lvl="1" indent="-342900">
              <a:buClr>
                <a:schemeClr val="accent2"/>
              </a:buClr>
              <a:buSzPct val="100000"/>
              <a:buFont typeface="Wingdings" panose="05000000000000000000" pitchFamily="2" charset="2"/>
              <a:buChar char="§"/>
            </a:pPr>
            <a:r>
              <a:rPr lang="en-US" sz="2400" dirty="0"/>
              <a:t>Webinar ID: 553-688-331</a:t>
            </a:r>
          </a:p>
          <a:p>
            <a:pPr marL="342900" lvl="1" indent="-342900">
              <a:buClr>
                <a:schemeClr val="accent2"/>
              </a:buClr>
              <a:buSzPct val="100000"/>
              <a:buFont typeface="Wingdings" panose="05000000000000000000" pitchFamily="2" charset="2"/>
              <a:buChar char="§"/>
            </a:pPr>
            <a:r>
              <a:rPr lang="en-US" sz="2400" dirty="0"/>
              <a:t>Join on the web at: </a:t>
            </a:r>
            <a:r>
              <a:rPr lang="en-US" sz="2400" dirty="0">
                <a:hlinkClick r:id="rId2"/>
              </a:rPr>
              <a:t>www.joingotowebinar.com</a:t>
            </a:r>
            <a:r>
              <a:rPr lang="en-US" sz="2400" dirty="0"/>
              <a:t> </a:t>
            </a:r>
          </a:p>
          <a:p>
            <a:pPr marL="0" lvl="1" indent="0">
              <a:buClr>
                <a:schemeClr val="accent2"/>
              </a:buClr>
              <a:buSzPct val="100000"/>
              <a:buNone/>
            </a:pPr>
            <a:endParaRPr lang="en-US" sz="2400" dirty="0"/>
          </a:p>
          <a:p>
            <a:pPr marL="342900" lvl="1" indent="-342900">
              <a:buClr>
                <a:schemeClr val="accent2"/>
              </a:buClr>
              <a:buSzPct val="100000"/>
              <a:buFont typeface="Wingdings" panose="05000000000000000000" pitchFamily="2" charset="2"/>
              <a:buChar char="§"/>
            </a:pPr>
            <a:r>
              <a:rPr lang="en-US" sz="2400" dirty="0"/>
              <a:t>Join the audio at: </a:t>
            </a:r>
          </a:p>
          <a:p>
            <a:pPr lvl="1">
              <a:buSzPct val="100000"/>
              <a:buFont typeface="Wingdings" panose="05000000000000000000" pitchFamily="2" charset="2"/>
              <a:buChar char="§"/>
            </a:pPr>
            <a:r>
              <a:rPr lang="en-US" sz="2400" dirty="0"/>
              <a:t>(213) 929-4232</a:t>
            </a:r>
          </a:p>
          <a:p>
            <a:pPr lvl="1">
              <a:buSzPct val="100000"/>
              <a:buFont typeface="Wingdings" panose="05000000000000000000" pitchFamily="2" charset="2"/>
              <a:buChar char="§"/>
            </a:pPr>
            <a:r>
              <a:rPr lang="en-US" sz="2400" dirty="0"/>
              <a:t>Access code: 326-834-046</a:t>
            </a:r>
          </a:p>
          <a:p>
            <a:pPr lvl="1">
              <a:buSzPct val="100000"/>
              <a:buFont typeface="Wingdings" panose="05000000000000000000" pitchFamily="2" charset="2"/>
              <a:buChar char="§"/>
            </a:pPr>
            <a:r>
              <a:rPr lang="en-US" sz="2400" dirty="0"/>
              <a:t>Pin provided on dashboard</a:t>
            </a:r>
          </a:p>
        </p:txBody>
      </p:sp>
    </p:spTree>
    <p:extLst>
      <p:ext uri="{BB962C8B-B14F-4D97-AF65-F5344CB8AC3E}">
        <p14:creationId xmlns:p14="http://schemas.microsoft.com/office/powerpoint/2010/main" val="3252874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9"/>
          <p:cNvSpPr>
            <a:spLocks noGrp="1" noChangeArrowheads="1"/>
          </p:cNvSpPr>
          <p:nvPr>
            <p:ph type="title"/>
          </p:nvPr>
        </p:nvSpPr>
        <p:spPr>
          <a:xfrm>
            <a:off x="685800" y="685800"/>
            <a:ext cx="7772400" cy="1143000"/>
          </a:xfrm>
        </p:spPr>
        <p:txBody>
          <a:bodyPr/>
          <a:lstStyle/>
          <a:p>
            <a:r>
              <a:rPr lang="en-US" altLang="en-US" sz="4000" b="1" dirty="0"/>
              <a:t>Powers of Conservation Districts</a:t>
            </a:r>
            <a:endParaRPr lang="en-US" altLang="en-US" sz="4000" dirty="0"/>
          </a:p>
        </p:txBody>
      </p:sp>
      <p:sp>
        <p:nvSpPr>
          <p:cNvPr id="105475" name="Rectangle 3"/>
          <p:cNvSpPr>
            <a:spLocks noGrp="1" noChangeArrowheads="1"/>
          </p:cNvSpPr>
          <p:nvPr>
            <p:ph idx="1"/>
          </p:nvPr>
        </p:nvSpPr>
        <p:spPr>
          <a:xfrm>
            <a:off x="685800" y="1737360"/>
            <a:ext cx="7772400" cy="4114800"/>
          </a:xfrm>
        </p:spPr>
        <p:txBody>
          <a:bodyPr/>
          <a:lstStyle/>
          <a:p>
            <a:r>
              <a:rPr lang="en-US" altLang="en-US" sz="2800" dirty="0"/>
              <a:t>Accept Gifts of Money, Services, Materials </a:t>
            </a:r>
          </a:p>
          <a:p>
            <a:r>
              <a:rPr lang="en-US" altLang="en-US" sz="2800" dirty="0"/>
              <a:t>Borrow Money</a:t>
            </a:r>
          </a:p>
          <a:p>
            <a:r>
              <a:rPr lang="en-US" altLang="en-US" sz="2800" dirty="0"/>
              <a:t>Approve or Disapprove Plans</a:t>
            </a:r>
          </a:p>
          <a:p>
            <a:r>
              <a:rPr lang="en-US" altLang="en-US" sz="2800" dirty="0"/>
              <a:t>Recommend &amp; Implement a Fee System</a:t>
            </a:r>
          </a:p>
          <a:p>
            <a:r>
              <a:rPr lang="en-US" altLang="en-US" sz="2800" dirty="0"/>
              <a:t>Sue &amp; Be Sued</a:t>
            </a:r>
          </a:p>
          <a:p>
            <a:r>
              <a:rPr lang="en-US" altLang="en-US" sz="2800" dirty="0"/>
              <a:t>Provide Contracting Services, Equipment &amp; Supplies to Landowners</a:t>
            </a:r>
          </a:p>
        </p:txBody>
      </p:sp>
    </p:spTree>
    <p:extLst>
      <p:ext uri="{BB962C8B-B14F-4D97-AF65-F5344CB8AC3E}">
        <p14:creationId xmlns:p14="http://schemas.microsoft.com/office/powerpoint/2010/main" val="33014948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dissolve">
                                      <p:cBhvr>
                                        <p:cTn id="12" dur="500"/>
                                        <p:tgtEl>
                                          <p:spTgt spid="1054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dissolve">
                                      <p:cBhvr>
                                        <p:cTn id="17" dur="500"/>
                                        <p:tgtEl>
                                          <p:spTgt spid="1054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5475">
                                            <p:txEl>
                                              <p:pRg st="3" end="3"/>
                                            </p:txEl>
                                          </p:spTgt>
                                        </p:tgtEl>
                                        <p:attrNameLst>
                                          <p:attrName>style.visibility</p:attrName>
                                        </p:attrNameLst>
                                      </p:cBhvr>
                                      <p:to>
                                        <p:strVal val="visible"/>
                                      </p:to>
                                    </p:set>
                                    <p:animEffect transition="in" filter="dissolve">
                                      <p:cBhvr>
                                        <p:cTn id="22" dur="500"/>
                                        <p:tgtEl>
                                          <p:spTgt spid="1054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5475">
                                            <p:txEl>
                                              <p:pRg st="4" end="4"/>
                                            </p:txEl>
                                          </p:spTgt>
                                        </p:tgtEl>
                                        <p:attrNameLst>
                                          <p:attrName>style.visibility</p:attrName>
                                        </p:attrNameLst>
                                      </p:cBhvr>
                                      <p:to>
                                        <p:strVal val="visible"/>
                                      </p:to>
                                    </p:set>
                                    <p:animEffect transition="in" filter="dissolve">
                                      <p:cBhvr>
                                        <p:cTn id="27" dur="500"/>
                                        <p:tgtEl>
                                          <p:spTgt spid="1054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5475">
                                            <p:txEl>
                                              <p:pRg st="5" end="5"/>
                                            </p:txEl>
                                          </p:spTgt>
                                        </p:tgtEl>
                                        <p:attrNameLst>
                                          <p:attrName>style.visibility</p:attrName>
                                        </p:attrNameLst>
                                      </p:cBhvr>
                                      <p:to>
                                        <p:strVal val="visible"/>
                                      </p:to>
                                    </p:set>
                                    <p:animEffect transition="in" filter="dissolve">
                                      <p:cBhvr>
                                        <p:cTn id="32" dur="500"/>
                                        <p:tgtEl>
                                          <p:spTgt spid="1054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533400"/>
            <a:ext cx="7772400" cy="838200"/>
          </a:xfrm>
        </p:spPr>
        <p:txBody>
          <a:bodyPr/>
          <a:lstStyle/>
          <a:p>
            <a:r>
              <a:rPr lang="en-US" altLang="en-US" sz="4000" b="1" dirty="0"/>
              <a:t>Personal Motivations</a:t>
            </a:r>
          </a:p>
        </p:txBody>
      </p:sp>
      <p:sp>
        <p:nvSpPr>
          <p:cNvPr id="131075" name="Rectangle 3"/>
          <p:cNvSpPr>
            <a:spLocks noGrp="1" noChangeArrowheads="1"/>
          </p:cNvSpPr>
          <p:nvPr>
            <p:ph idx="1"/>
          </p:nvPr>
        </p:nvSpPr>
        <p:spPr>
          <a:xfrm>
            <a:off x="685800" y="1447800"/>
            <a:ext cx="7772400" cy="4114800"/>
          </a:xfrm>
        </p:spPr>
        <p:txBody>
          <a:bodyPr/>
          <a:lstStyle/>
          <a:p>
            <a:r>
              <a:rPr lang="en-US" altLang="en-US" dirty="0"/>
              <a:t>Political</a:t>
            </a:r>
          </a:p>
          <a:p>
            <a:r>
              <a:rPr lang="en-US" altLang="en-US" dirty="0"/>
              <a:t>Pride</a:t>
            </a:r>
          </a:p>
          <a:p>
            <a:r>
              <a:rPr lang="en-US" altLang="en-US" dirty="0"/>
              <a:t>Prestige</a:t>
            </a:r>
          </a:p>
          <a:p>
            <a:r>
              <a:rPr lang="en-US" altLang="en-US" dirty="0"/>
              <a:t>Purpose</a:t>
            </a:r>
          </a:p>
          <a:p>
            <a:r>
              <a:rPr lang="en-US" altLang="en-US" dirty="0"/>
              <a:t>Profit / Economic</a:t>
            </a:r>
          </a:p>
          <a:p>
            <a:r>
              <a:rPr lang="en-US" altLang="en-US" dirty="0"/>
              <a:t>Partners</a:t>
            </a:r>
          </a:p>
          <a:p>
            <a:pPr lvl="1"/>
            <a:endParaRPr lang="en-US" altLang="en-US" dirty="0"/>
          </a:p>
        </p:txBody>
      </p:sp>
      <p:sp>
        <p:nvSpPr>
          <p:cNvPr id="131076" name="Rectangle 4"/>
          <p:cNvSpPr>
            <a:spLocks noGrp="1" noChangeArrowheads="1"/>
          </p:cNvSpPr>
          <p:nvPr>
            <p:ph type="body" sz="half" idx="4294967295"/>
          </p:nvPr>
        </p:nvSpPr>
        <p:spPr>
          <a:xfrm>
            <a:off x="4800600" y="1447800"/>
            <a:ext cx="3810000" cy="4038600"/>
          </a:xfrm>
        </p:spPr>
        <p:txBody>
          <a:bodyPr/>
          <a:lstStyle/>
          <a:p>
            <a:pPr>
              <a:buFont typeface="Wingdings" panose="05000000000000000000" pitchFamily="2" charset="2"/>
              <a:buChar char="§"/>
            </a:pPr>
            <a:r>
              <a:rPr lang="en-US" altLang="en-US" dirty="0"/>
              <a:t>Purpose</a:t>
            </a:r>
          </a:p>
          <a:p>
            <a:pPr>
              <a:buFont typeface="Wingdings" panose="05000000000000000000" pitchFamily="2" charset="2"/>
              <a:buChar char="§"/>
            </a:pPr>
            <a:r>
              <a:rPr lang="en-US" altLang="en-US" dirty="0"/>
              <a:t>Business</a:t>
            </a:r>
          </a:p>
          <a:p>
            <a:pPr>
              <a:buFont typeface="Wingdings" panose="05000000000000000000" pitchFamily="2" charset="2"/>
              <a:buChar char="§"/>
            </a:pPr>
            <a:r>
              <a:rPr lang="en-US" altLang="en-US" dirty="0"/>
              <a:t>Social</a:t>
            </a:r>
          </a:p>
          <a:p>
            <a:pPr>
              <a:buFont typeface="Wingdings" panose="05000000000000000000" pitchFamily="2" charset="2"/>
              <a:buChar char="§"/>
            </a:pPr>
            <a:r>
              <a:rPr lang="en-US" altLang="en-US" dirty="0"/>
              <a:t>Community Service</a:t>
            </a:r>
          </a:p>
          <a:p>
            <a:pPr>
              <a:buFont typeface="Wingdings" panose="05000000000000000000" pitchFamily="2" charset="2"/>
              <a:buChar char="§"/>
            </a:pPr>
            <a:r>
              <a:rPr lang="en-US" altLang="en-US" dirty="0"/>
              <a:t>Accomplishments</a:t>
            </a:r>
          </a:p>
          <a:p>
            <a:pPr>
              <a:buFont typeface="Wingdings" panose="05000000000000000000" pitchFamily="2" charset="2"/>
              <a:buChar char="§"/>
            </a:pPr>
            <a:r>
              <a:rPr lang="en-US" altLang="en-US" dirty="0"/>
              <a:t>Heritage</a:t>
            </a:r>
          </a:p>
          <a:p>
            <a:pPr>
              <a:buFont typeface="Wingdings" panose="05000000000000000000" pitchFamily="2" charset="2"/>
              <a:buChar char="§"/>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Effect transition="in" filter="dissolve">
                                      <p:cBhvr>
                                        <p:cTn id="7" dur="500"/>
                                        <p:tgtEl>
                                          <p:spTgt spid="131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1075">
                                            <p:txEl>
                                              <p:pRg st="1" end="1"/>
                                            </p:txEl>
                                          </p:spTgt>
                                        </p:tgtEl>
                                        <p:attrNameLst>
                                          <p:attrName>style.visibility</p:attrName>
                                        </p:attrNameLst>
                                      </p:cBhvr>
                                      <p:to>
                                        <p:strVal val="visible"/>
                                      </p:to>
                                    </p:set>
                                    <p:animEffect transition="in" filter="dissolve">
                                      <p:cBhvr>
                                        <p:cTn id="12" dur="500"/>
                                        <p:tgtEl>
                                          <p:spTgt spid="131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1075">
                                            <p:txEl>
                                              <p:pRg st="2" end="2"/>
                                            </p:txEl>
                                          </p:spTgt>
                                        </p:tgtEl>
                                        <p:attrNameLst>
                                          <p:attrName>style.visibility</p:attrName>
                                        </p:attrNameLst>
                                      </p:cBhvr>
                                      <p:to>
                                        <p:strVal val="visible"/>
                                      </p:to>
                                    </p:set>
                                    <p:animEffect transition="in" filter="dissolve">
                                      <p:cBhvr>
                                        <p:cTn id="17" dur="500"/>
                                        <p:tgtEl>
                                          <p:spTgt spid="131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1075">
                                            <p:txEl>
                                              <p:pRg st="3" end="3"/>
                                            </p:txEl>
                                          </p:spTgt>
                                        </p:tgtEl>
                                        <p:attrNameLst>
                                          <p:attrName>style.visibility</p:attrName>
                                        </p:attrNameLst>
                                      </p:cBhvr>
                                      <p:to>
                                        <p:strVal val="visible"/>
                                      </p:to>
                                    </p:set>
                                    <p:animEffect transition="in" filter="dissolve">
                                      <p:cBhvr>
                                        <p:cTn id="22" dur="500"/>
                                        <p:tgtEl>
                                          <p:spTgt spid="131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1075">
                                            <p:txEl>
                                              <p:pRg st="4" end="4"/>
                                            </p:txEl>
                                          </p:spTgt>
                                        </p:tgtEl>
                                        <p:attrNameLst>
                                          <p:attrName>style.visibility</p:attrName>
                                        </p:attrNameLst>
                                      </p:cBhvr>
                                      <p:to>
                                        <p:strVal val="visible"/>
                                      </p:to>
                                    </p:set>
                                    <p:animEffect transition="in" filter="dissolve">
                                      <p:cBhvr>
                                        <p:cTn id="27" dur="500"/>
                                        <p:tgtEl>
                                          <p:spTgt spid="13107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1075">
                                            <p:txEl>
                                              <p:pRg st="5" end="5"/>
                                            </p:txEl>
                                          </p:spTgt>
                                        </p:tgtEl>
                                        <p:attrNameLst>
                                          <p:attrName>style.visibility</p:attrName>
                                        </p:attrNameLst>
                                      </p:cBhvr>
                                      <p:to>
                                        <p:strVal val="visible"/>
                                      </p:to>
                                    </p:set>
                                    <p:animEffect transition="in" filter="dissolve">
                                      <p:cBhvr>
                                        <p:cTn id="32" dur="500"/>
                                        <p:tgtEl>
                                          <p:spTgt spid="13107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1076">
                                            <p:txEl>
                                              <p:pRg st="0" end="0"/>
                                            </p:txEl>
                                          </p:spTgt>
                                        </p:tgtEl>
                                        <p:attrNameLst>
                                          <p:attrName>style.visibility</p:attrName>
                                        </p:attrNameLst>
                                      </p:cBhvr>
                                      <p:to>
                                        <p:strVal val="visible"/>
                                      </p:to>
                                    </p:set>
                                    <p:animEffect transition="in" filter="dissolve">
                                      <p:cBhvr>
                                        <p:cTn id="37" dur="500"/>
                                        <p:tgtEl>
                                          <p:spTgt spid="131076">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1076">
                                            <p:txEl>
                                              <p:pRg st="1" end="1"/>
                                            </p:txEl>
                                          </p:spTgt>
                                        </p:tgtEl>
                                        <p:attrNameLst>
                                          <p:attrName>style.visibility</p:attrName>
                                        </p:attrNameLst>
                                      </p:cBhvr>
                                      <p:to>
                                        <p:strVal val="visible"/>
                                      </p:to>
                                    </p:set>
                                    <p:animEffect transition="in" filter="dissolve">
                                      <p:cBhvr>
                                        <p:cTn id="42" dur="500"/>
                                        <p:tgtEl>
                                          <p:spTgt spid="131076">
                                            <p:txEl>
                                              <p:pRg st="1" end="1"/>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31076">
                                            <p:txEl>
                                              <p:pRg st="2" end="2"/>
                                            </p:txEl>
                                          </p:spTgt>
                                        </p:tgtEl>
                                        <p:attrNameLst>
                                          <p:attrName>style.visibility</p:attrName>
                                        </p:attrNameLst>
                                      </p:cBhvr>
                                      <p:to>
                                        <p:strVal val="visible"/>
                                      </p:to>
                                    </p:set>
                                    <p:animEffect transition="in" filter="dissolve">
                                      <p:cBhvr>
                                        <p:cTn id="47" dur="500"/>
                                        <p:tgtEl>
                                          <p:spTgt spid="131076">
                                            <p:txEl>
                                              <p:pRg st="2" end="2"/>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31076">
                                            <p:txEl>
                                              <p:pRg st="3" end="3"/>
                                            </p:txEl>
                                          </p:spTgt>
                                        </p:tgtEl>
                                        <p:attrNameLst>
                                          <p:attrName>style.visibility</p:attrName>
                                        </p:attrNameLst>
                                      </p:cBhvr>
                                      <p:to>
                                        <p:strVal val="visible"/>
                                      </p:to>
                                    </p:set>
                                    <p:animEffect transition="in" filter="dissolve">
                                      <p:cBhvr>
                                        <p:cTn id="52" dur="500"/>
                                        <p:tgtEl>
                                          <p:spTgt spid="131076">
                                            <p:txEl>
                                              <p:pRg st="3" end="3"/>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31076">
                                            <p:txEl>
                                              <p:pRg st="4" end="4"/>
                                            </p:txEl>
                                          </p:spTgt>
                                        </p:tgtEl>
                                        <p:attrNameLst>
                                          <p:attrName>style.visibility</p:attrName>
                                        </p:attrNameLst>
                                      </p:cBhvr>
                                      <p:to>
                                        <p:strVal val="visible"/>
                                      </p:to>
                                    </p:set>
                                    <p:animEffect transition="in" filter="dissolve">
                                      <p:cBhvr>
                                        <p:cTn id="57" dur="500"/>
                                        <p:tgtEl>
                                          <p:spTgt spid="131076">
                                            <p:txEl>
                                              <p:pRg st="4" end="4"/>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31076">
                                            <p:txEl>
                                              <p:pRg st="5" end="5"/>
                                            </p:txEl>
                                          </p:spTgt>
                                        </p:tgtEl>
                                        <p:attrNameLst>
                                          <p:attrName>style.visibility</p:attrName>
                                        </p:attrNameLst>
                                      </p:cBhvr>
                                      <p:to>
                                        <p:strVal val="visible"/>
                                      </p:to>
                                    </p:set>
                                    <p:animEffect transition="in" filter="dissolve">
                                      <p:cBhvr>
                                        <p:cTn id="62" dur="500"/>
                                        <p:tgtEl>
                                          <p:spTgt spid="13107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bldLvl="2"/>
      <p:bldP spid="13107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9"/>
          <p:cNvSpPr>
            <a:spLocks noGrp="1" noChangeArrowheads="1"/>
          </p:cNvSpPr>
          <p:nvPr>
            <p:ph type="title"/>
          </p:nvPr>
        </p:nvSpPr>
        <p:spPr>
          <a:xfrm>
            <a:off x="685800" y="685800"/>
            <a:ext cx="7772400" cy="1143000"/>
          </a:xfrm>
        </p:spPr>
        <p:txBody>
          <a:bodyPr/>
          <a:lstStyle/>
          <a:p>
            <a:r>
              <a:rPr lang="en-US" altLang="en-US" sz="4000" dirty="0"/>
              <a:t>“The” Question</a:t>
            </a:r>
          </a:p>
        </p:txBody>
      </p:sp>
      <p:sp>
        <p:nvSpPr>
          <p:cNvPr id="105475" name="Rectangle 3"/>
          <p:cNvSpPr>
            <a:spLocks noGrp="1" noChangeArrowheads="1"/>
          </p:cNvSpPr>
          <p:nvPr>
            <p:ph idx="1"/>
          </p:nvPr>
        </p:nvSpPr>
        <p:spPr/>
        <p:txBody>
          <a:bodyPr/>
          <a:lstStyle/>
          <a:p>
            <a:r>
              <a:rPr lang="en-US" altLang="en-US" dirty="0"/>
              <a:t>“What Do You Want to Accomplish as a Board Member?”</a:t>
            </a:r>
          </a:p>
        </p:txBody>
      </p:sp>
    </p:spTree>
    <p:extLst>
      <p:ext uri="{BB962C8B-B14F-4D97-AF65-F5344CB8AC3E}">
        <p14:creationId xmlns:p14="http://schemas.microsoft.com/office/powerpoint/2010/main" val="4098187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4000" dirty="0"/>
              <a:t>The “Question”</a:t>
            </a:r>
          </a:p>
        </p:txBody>
      </p:sp>
      <p:sp>
        <p:nvSpPr>
          <p:cNvPr id="33795" name="Rectangle 3"/>
          <p:cNvSpPr>
            <a:spLocks noGrp="1" noChangeArrowheads="1"/>
          </p:cNvSpPr>
          <p:nvPr>
            <p:ph type="body" idx="1"/>
          </p:nvPr>
        </p:nvSpPr>
        <p:spPr/>
        <p:txBody>
          <a:bodyPr/>
          <a:lstStyle/>
          <a:p>
            <a:r>
              <a:rPr lang="en-US" b="1" dirty="0"/>
              <a:t>“What do you want to accomplish as a Board Member?”</a:t>
            </a:r>
          </a:p>
          <a:p>
            <a:r>
              <a:rPr lang="en-US" dirty="0"/>
              <a:t>Becomes the basis for building an effective board</a:t>
            </a:r>
          </a:p>
          <a:p>
            <a:r>
              <a:rPr lang="en-US" dirty="0"/>
              <a:t>Board becomes successful through a support system </a:t>
            </a:r>
          </a:p>
          <a:p>
            <a:r>
              <a:rPr lang="en-US" dirty="0"/>
              <a:t>Individuals accomplish</a:t>
            </a:r>
          </a:p>
        </p:txBody>
      </p:sp>
    </p:spTree>
    <p:extLst>
      <p:ext uri="{BB962C8B-B14F-4D97-AF65-F5344CB8AC3E}">
        <p14:creationId xmlns:p14="http://schemas.microsoft.com/office/powerpoint/2010/main" val="223597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9"/>
          <p:cNvSpPr>
            <a:spLocks noGrp="1" noChangeArrowheads="1"/>
          </p:cNvSpPr>
          <p:nvPr>
            <p:ph type="title"/>
          </p:nvPr>
        </p:nvSpPr>
        <p:spPr>
          <a:xfrm>
            <a:off x="685800" y="685800"/>
            <a:ext cx="7772400" cy="838200"/>
          </a:xfrm>
        </p:spPr>
        <p:txBody>
          <a:bodyPr/>
          <a:lstStyle/>
          <a:p>
            <a:r>
              <a:rPr lang="en-US" altLang="en-US" sz="4000" dirty="0"/>
              <a:t>Recruitment</a:t>
            </a:r>
          </a:p>
        </p:txBody>
      </p:sp>
      <p:sp>
        <p:nvSpPr>
          <p:cNvPr id="105475" name="Rectangle 3"/>
          <p:cNvSpPr>
            <a:spLocks noGrp="1" noChangeArrowheads="1"/>
          </p:cNvSpPr>
          <p:nvPr>
            <p:ph idx="1"/>
          </p:nvPr>
        </p:nvSpPr>
        <p:spPr>
          <a:xfrm>
            <a:off x="687238" y="1600200"/>
            <a:ext cx="7772400" cy="4114800"/>
          </a:xfrm>
        </p:spPr>
        <p:txBody>
          <a:bodyPr/>
          <a:lstStyle/>
          <a:p>
            <a:r>
              <a:rPr lang="en-US" altLang="en-US" dirty="0"/>
              <a:t>Once known – recruitment is matching the personal motivation with opportunities to accomplish</a:t>
            </a:r>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9"/>
          <p:cNvSpPr>
            <a:spLocks noGrp="1" noChangeArrowheads="1"/>
          </p:cNvSpPr>
          <p:nvPr>
            <p:ph type="title"/>
          </p:nvPr>
        </p:nvSpPr>
        <p:spPr>
          <a:xfrm>
            <a:off x="685800" y="685800"/>
            <a:ext cx="7772400" cy="1143000"/>
          </a:xfrm>
        </p:spPr>
        <p:txBody>
          <a:bodyPr/>
          <a:lstStyle/>
          <a:p>
            <a:r>
              <a:rPr lang="en-US" sz="4000" b="1" dirty="0"/>
              <a:t>Open Questions &amp; Testimonials</a:t>
            </a:r>
            <a:endParaRPr lang="en-US" sz="4000" dirty="0"/>
          </a:p>
        </p:txBody>
      </p:sp>
      <p:sp>
        <p:nvSpPr>
          <p:cNvPr id="105475" name="Rectangle 3"/>
          <p:cNvSpPr>
            <a:spLocks noGrp="1" noChangeArrowheads="1"/>
          </p:cNvSpPr>
          <p:nvPr>
            <p:ph idx="1"/>
          </p:nvPr>
        </p:nvSpPr>
        <p:spPr/>
        <p:txBody>
          <a:bodyPr/>
          <a:lstStyle/>
          <a:p>
            <a:endParaRPr lang="en-US" altLang="en-US" dirty="0"/>
          </a:p>
        </p:txBody>
      </p:sp>
    </p:spTree>
    <p:extLst>
      <p:ext uri="{BB962C8B-B14F-4D97-AF65-F5344CB8AC3E}">
        <p14:creationId xmlns:p14="http://schemas.microsoft.com/office/powerpoint/2010/main" val="7185009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9"/>
          <p:cNvSpPr>
            <a:spLocks noGrp="1" noChangeArrowheads="1"/>
          </p:cNvSpPr>
          <p:nvPr>
            <p:ph type="title"/>
          </p:nvPr>
        </p:nvSpPr>
        <p:spPr>
          <a:xfrm>
            <a:off x="685800" y="685800"/>
            <a:ext cx="7772400" cy="1143000"/>
          </a:xfrm>
        </p:spPr>
        <p:txBody>
          <a:bodyPr/>
          <a:lstStyle/>
          <a:p>
            <a:r>
              <a:rPr lang="en-US" altLang="en-US" sz="4000" b="1" dirty="0"/>
              <a:t>Elements of Effective Recruitment</a:t>
            </a:r>
          </a:p>
        </p:txBody>
      </p:sp>
      <p:sp>
        <p:nvSpPr>
          <p:cNvPr id="105475" name="Rectangle 3"/>
          <p:cNvSpPr>
            <a:spLocks noGrp="1" noChangeArrowheads="1"/>
          </p:cNvSpPr>
          <p:nvPr>
            <p:ph idx="1"/>
          </p:nvPr>
        </p:nvSpPr>
        <p:spPr/>
        <p:txBody>
          <a:bodyPr/>
          <a:lstStyle/>
          <a:p>
            <a:r>
              <a:rPr lang="en-US" altLang="en-US" dirty="0"/>
              <a:t>Cause</a:t>
            </a:r>
          </a:p>
          <a:p>
            <a:r>
              <a:rPr lang="en-US" altLang="en-US" dirty="0"/>
              <a:t>Need</a:t>
            </a:r>
          </a:p>
          <a:p>
            <a:r>
              <a:rPr lang="en-US" altLang="en-US" dirty="0"/>
              <a:t>Competition</a:t>
            </a:r>
          </a:p>
          <a:p>
            <a:r>
              <a:rPr lang="en-US" altLang="en-US" dirty="0"/>
              <a:t>Recruitment </a:t>
            </a:r>
          </a:p>
          <a:p>
            <a:r>
              <a:rPr lang="en-US" altLang="en-US" dirty="0"/>
              <a:t>Reward</a:t>
            </a:r>
          </a:p>
          <a:p>
            <a:r>
              <a:rPr lang="en-US" altLang="en-US" dirty="0"/>
              <a:t>Community</a:t>
            </a:r>
          </a:p>
          <a:p>
            <a:r>
              <a:rPr lang="en-US" altLang="en-US" dirty="0"/>
              <a:t>Examples</a:t>
            </a:r>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dissolve">
                                      <p:cBhvr>
                                        <p:cTn id="12" dur="500"/>
                                        <p:tgtEl>
                                          <p:spTgt spid="1054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dissolve">
                                      <p:cBhvr>
                                        <p:cTn id="17" dur="500"/>
                                        <p:tgtEl>
                                          <p:spTgt spid="1054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5475">
                                            <p:txEl>
                                              <p:pRg st="3" end="3"/>
                                            </p:txEl>
                                          </p:spTgt>
                                        </p:tgtEl>
                                        <p:attrNameLst>
                                          <p:attrName>style.visibility</p:attrName>
                                        </p:attrNameLst>
                                      </p:cBhvr>
                                      <p:to>
                                        <p:strVal val="visible"/>
                                      </p:to>
                                    </p:set>
                                    <p:animEffect transition="in" filter="dissolve">
                                      <p:cBhvr>
                                        <p:cTn id="22" dur="500"/>
                                        <p:tgtEl>
                                          <p:spTgt spid="1054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5475">
                                            <p:txEl>
                                              <p:pRg st="4" end="4"/>
                                            </p:txEl>
                                          </p:spTgt>
                                        </p:tgtEl>
                                        <p:attrNameLst>
                                          <p:attrName>style.visibility</p:attrName>
                                        </p:attrNameLst>
                                      </p:cBhvr>
                                      <p:to>
                                        <p:strVal val="visible"/>
                                      </p:to>
                                    </p:set>
                                    <p:animEffect transition="in" filter="dissolve">
                                      <p:cBhvr>
                                        <p:cTn id="27" dur="500"/>
                                        <p:tgtEl>
                                          <p:spTgt spid="1054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5475">
                                            <p:txEl>
                                              <p:pRg st="5" end="5"/>
                                            </p:txEl>
                                          </p:spTgt>
                                        </p:tgtEl>
                                        <p:attrNameLst>
                                          <p:attrName>style.visibility</p:attrName>
                                        </p:attrNameLst>
                                      </p:cBhvr>
                                      <p:to>
                                        <p:strVal val="visible"/>
                                      </p:to>
                                    </p:set>
                                    <p:animEffect transition="in" filter="dissolve">
                                      <p:cBhvr>
                                        <p:cTn id="32" dur="500"/>
                                        <p:tgtEl>
                                          <p:spTgt spid="1054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5475">
                                            <p:txEl>
                                              <p:pRg st="6" end="6"/>
                                            </p:txEl>
                                          </p:spTgt>
                                        </p:tgtEl>
                                        <p:attrNameLst>
                                          <p:attrName>style.visibility</p:attrName>
                                        </p:attrNameLst>
                                      </p:cBhvr>
                                      <p:to>
                                        <p:strVal val="visible"/>
                                      </p:to>
                                    </p:set>
                                    <p:animEffect transition="in" filter="dissolve">
                                      <p:cBhvr>
                                        <p:cTn id="37" dur="500"/>
                                        <p:tgtEl>
                                          <p:spTgt spid="1054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533400"/>
            <a:ext cx="7772400" cy="838200"/>
          </a:xfrm>
        </p:spPr>
        <p:txBody>
          <a:bodyPr/>
          <a:lstStyle/>
          <a:p>
            <a:r>
              <a:rPr lang="en-US" altLang="en-US" sz="4000" b="1" dirty="0"/>
              <a:t>The Need</a:t>
            </a:r>
          </a:p>
        </p:txBody>
      </p:sp>
      <p:sp>
        <p:nvSpPr>
          <p:cNvPr id="115715" name="Rectangle 3"/>
          <p:cNvSpPr>
            <a:spLocks noGrp="1" noChangeArrowheads="1"/>
          </p:cNvSpPr>
          <p:nvPr>
            <p:ph idx="1"/>
          </p:nvPr>
        </p:nvSpPr>
        <p:spPr>
          <a:xfrm>
            <a:off x="685800" y="1600200"/>
            <a:ext cx="7772400" cy="4114800"/>
          </a:xfrm>
        </p:spPr>
        <p:txBody>
          <a:bodyPr/>
          <a:lstStyle/>
          <a:p>
            <a:pPr>
              <a:lnSpc>
                <a:spcPct val="90000"/>
              </a:lnSpc>
              <a:buFont typeface="Wingdings" panose="05000000000000000000" pitchFamily="2" charset="2"/>
              <a:buNone/>
            </a:pPr>
            <a:r>
              <a:rPr lang="en-US" altLang="en-US" sz="2800" b="1" dirty="0"/>
              <a:t>Analyzing the Needs of Your Board</a:t>
            </a:r>
          </a:p>
          <a:p>
            <a:pPr>
              <a:lnSpc>
                <a:spcPct val="90000"/>
              </a:lnSpc>
            </a:pPr>
            <a:r>
              <a:rPr lang="en-US" altLang="en-US" sz="2800" dirty="0"/>
              <a:t>Inventory Board programs &amp; activities</a:t>
            </a:r>
          </a:p>
          <a:p>
            <a:pPr>
              <a:lnSpc>
                <a:spcPct val="90000"/>
              </a:lnSpc>
            </a:pPr>
            <a:r>
              <a:rPr lang="en-US" altLang="en-US" sz="2800" dirty="0"/>
              <a:t>Identify strengths, weaknesses, goals of Board</a:t>
            </a:r>
          </a:p>
          <a:p>
            <a:pPr>
              <a:lnSpc>
                <a:spcPct val="90000"/>
              </a:lnSpc>
            </a:pPr>
            <a:r>
              <a:rPr lang="en-US" altLang="en-US" sz="2800" dirty="0"/>
              <a:t>Identify the current talents of board members</a:t>
            </a:r>
          </a:p>
          <a:p>
            <a:pPr>
              <a:lnSpc>
                <a:spcPct val="90000"/>
              </a:lnSpc>
            </a:pPr>
            <a:r>
              <a:rPr lang="en-US" altLang="en-US" sz="2800" dirty="0"/>
              <a:t>Recruit for needed talents </a:t>
            </a:r>
          </a:p>
          <a:p>
            <a:pPr>
              <a:lnSpc>
                <a:spcPct val="90000"/>
              </a:lnSpc>
            </a:pPr>
            <a:r>
              <a:rPr lang="en-US" altLang="en-US" sz="2800" dirty="0"/>
              <a:t>Invite other organizations to recommend candidates with needed talents, experience, knowledge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533400"/>
            <a:ext cx="7772400" cy="838200"/>
          </a:xfrm>
        </p:spPr>
        <p:txBody>
          <a:bodyPr/>
          <a:lstStyle/>
          <a:p>
            <a:r>
              <a:rPr lang="en-US" altLang="en-US" sz="4000" b="1" dirty="0"/>
              <a:t>The Need</a:t>
            </a:r>
          </a:p>
        </p:txBody>
      </p:sp>
      <p:sp>
        <p:nvSpPr>
          <p:cNvPr id="115715" name="Rectangle 3"/>
          <p:cNvSpPr>
            <a:spLocks noGrp="1" noChangeArrowheads="1"/>
          </p:cNvSpPr>
          <p:nvPr>
            <p:ph idx="1"/>
          </p:nvPr>
        </p:nvSpPr>
        <p:spPr>
          <a:xfrm>
            <a:off x="685800" y="1600200"/>
            <a:ext cx="7772400" cy="4114800"/>
          </a:xfrm>
        </p:spPr>
        <p:txBody>
          <a:bodyPr/>
          <a:lstStyle/>
          <a:p>
            <a:pPr>
              <a:lnSpc>
                <a:spcPct val="90000"/>
              </a:lnSpc>
              <a:buFont typeface="Wingdings" panose="05000000000000000000" pitchFamily="2" charset="2"/>
              <a:buNone/>
            </a:pPr>
            <a:r>
              <a:rPr lang="en-US" altLang="en-US" sz="2800" b="1" dirty="0"/>
              <a:t>Each State with Unique Election &amp; Appointment Rules</a:t>
            </a:r>
          </a:p>
          <a:p>
            <a:pPr>
              <a:lnSpc>
                <a:spcPct val="90000"/>
              </a:lnSpc>
            </a:pPr>
            <a:r>
              <a:rPr lang="en-US" altLang="en-US" sz="2800" dirty="0"/>
              <a:t>Need to recruit</a:t>
            </a:r>
          </a:p>
          <a:p>
            <a:pPr>
              <a:lnSpc>
                <a:spcPct val="90000"/>
              </a:lnSpc>
            </a:pPr>
            <a:r>
              <a:rPr lang="en-US" altLang="en-US" sz="2800" dirty="0"/>
              <a:t>Need to help new people follow the election and appointment procedures</a:t>
            </a:r>
          </a:p>
        </p:txBody>
      </p:sp>
    </p:spTree>
    <p:extLst>
      <p:ext uri="{BB962C8B-B14F-4D97-AF65-F5344CB8AC3E}">
        <p14:creationId xmlns:p14="http://schemas.microsoft.com/office/powerpoint/2010/main" val="229222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9"/>
          <p:cNvSpPr>
            <a:spLocks noGrp="1" noChangeArrowheads="1"/>
          </p:cNvSpPr>
          <p:nvPr>
            <p:ph type="title"/>
          </p:nvPr>
        </p:nvSpPr>
        <p:spPr>
          <a:xfrm>
            <a:off x="685800" y="685800"/>
            <a:ext cx="7772400" cy="1143000"/>
          </a:xfrm>
        </p:spPr>
        <p:txBody>
          <a:bodyPr/>
          <a:lstStyle/>
          <a:p>
            <a:r>
              <a:rPr lang="en-US" sz="4000" b="1" dirty="0"/>
              <a:t>The “Next” Board Member Needed</a:t>
            </a:r>
            <a:endParaRPr lang="en-US" sz="4000" dirty="0"/>
          </a:p>
        </p:txBody>
      </p:sp>
      <p:sp>
        <p:nvSpPr>
          <p:cNvPr id="105475" name="Rectangle 3"/>
          <p:cNvSpPr>
            <a:spLocks noGrp="1" noChangeArrowheads="1"/>
          </p:cNvSpPr>
          <p:nvPr>
            <p:ph idx="1"/>
          </p:nvPr>
        </p:nvSpPr>
        <p:spPr/>
        <p:txBody>
          <a:bodyPr/>
          <a:lstStyle/>
          <a:p>
            <a:r>
              <a:rPr lang="en-US" dirty="0"/>
              <a:t>Identify the resource, education, and business issues needing addressed in your Board, association on state board</a:t>
            </a:r>
            <a:endParaRPr lang="en-US" altLang="en-US" dirty="0"/>
          </a:p>
          <a:p>
            <a:r>
              <a:rPr lang="en-US" dirty="0">
                <a:effectLst>
                  <a:outerShdw sx="0" sy="0">
                    <a:srgbClr val="000000"/>
                  </a:outerShdw>
                </a:effectLst>
              </a:rPr>
              <a:t>Identify the expertise that the current board members bring to the board</a:t>
            </a:r>
          </a:p>
          <a:p>
            <a:r>
              <a:rPr lang="en-US" dirty="0"/>
              <a:t>Identify the expertise that is needed with the next board member that will be recruited</a:t>
            </a:r>
            <a:endParaRPr lang="en-US" altLang="en-US" dirty="0"/>
          </a:p>
        </p:txBody>
      </p:sp>
    </p:spTree>
    <p:extLst>
      <p:ext uri="{BB962C8B-B14F-4D97-AF65-F5344CB8AC3E}">
        <p14:creationId xmlns:p14="http://schemas.microsoft.com/office/powerpoint/2010/main" val="2419088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dissolve">
                                      <p:cBhvr>
                                        <p:cTn id="12" dur="500"/>
                                        <p:tgtEl>
                                          <p:spTgt spid="1054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dissolve">
                                      <p:cBhvr>
                                        <p:cTn id="17" dur="500"/>
                                        <p:tgtEl>
                                          <p:spTgt spid="1054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1" y="1752601"/>
            <a:ext cx="7552266" cy="1219200"/>
          </a:xfrm>
        </p:spPr>
        <p:txBody>
          <a:bodyPr>
            <a:noAutofit/>
          </a:bodyPr>
          <a:lstStyle/>
          <a:p>
            <a:r>
              <a:rPr lang="en-US" sz="4000" dirty="0"/>
              <a:t>Welcome &amp; </a:t>
            </a:r>
            <a:br>
              <a:rPr lang="en-US" sz="4000" dirty="0"/>
            </a:br>
            <a:r>
              <a:rPr lang="en-US" sz="4000" dirty="0"/>
              <a:t>Opening Comments</a:t>
            </a:r>
          </a:p>
        </p:txBody>
      </p:sp>
      <p:sp>
        <p:nvSpPr>
          <p:cNvPr id="3" name="Subtitle 2"/>
          <p:cNvSpPr>
            <a:spLocks noGrp="1"/>
          </p:cNvSpPr>
          <p:nvPr>
            <p:ph type="subTitle" idx="1"/>
          </p:nvPr>
        </p:nvSpPr>
        <p:spPr>
          <a:xfrm>
            <a:off x="1028008" y="3276600"/>
            <a:ext cx="6400800" cy="1752600"/>
          </a:xfrm>
        </p:spPr>
        <p:txBody>
          <a:bodyPr>
            <a:normAutofit/>
          </a:bodyPr>
          <a:lstStyle/>
          <a:p>
            <a:pPr algn="l"/>
            <a:r>
              <a:rPr lang="en-US" sz="2400" dirty="0"/>
              <a:t>Mike Brown</a:t>
            </a:r>
          </a:p>
          <a:p>
            <a:pPr algn="l"/>
            <a:r>
              <a:rPr lang="en-US" sz="2400" dirty="0"/>
              <a:t>NASCA Executive Director</a:t>
            </a:r>
          </a:p>
        </p:txBody>
      </p:sp>
    </p:spTree>
    <p:extLst>
      <p:ext uri="{BB962C8B-B14F-4D97-AF65-F5344CB8AC3E}">
        <p14:creationId xmlns:p14="http://schemas.microsoft.com/office/powerpoint/2010/main" val="21627400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9"/>
          <p:cNvSpPr>
            <a:spLocks noGrp="1" noChangeArrowheads="1"/>
          </p:cNvSpPr>
          <p:nvPr>
            <p:ph type="title"/>
          </p:nvPr>
        </p:nvSpPr>
        <p:spPr>
          <a:xfrm>
            <a:off x="685800" y="685800"/>
            <a:ext cx="7772400" cy="1143000"/>
          </a:xfrm>
        </p:spPr>
        <p:txBody>
          <a:bodyPr/>
          <a:lstStyle/>
          <a:p>
            <a:r>
              <a:rPr lang="en-US" sz="4000" b="1" dirty="0"/>
              <a:t>The “Next” Board Member Needed</a:t>
            </a:r>
            <a:endParaRPr lang="en-US" sz="4000" dirty="0"/>
          </a:p>
        </p:txBody>
      </p:sp>
      <p:sp>
        <p:nvSpPr>
          <p:cNvPr id="105475" name="Rectangle 3"/>
          <p:cNvSpPr>
            <a:spLocks noGrp="1" noChangeArrowheads="1"/>
          </p:cNvSpPr>
          <p:nvPr>
            <p:ph idx="1"/>
          </p:nvPr>
        </p:nvSpPr>
        <p:spPr>
          <a:xfrm>
            <a:off x="685800" y="1719072"/>
            <a:ext cx="7772400" cy="4114800"/>
          </a:xfrm>
        </p:spPr>
        <p:txBody>
          <a:bodyPr/>
          <a:lstStyle/>
          <a:p>
            <a:r>
              <a:rPr lang="en-US" sz="2800" dirty="0"/>
              <a:t>Small group activity (each board) identifies the resource, education, and business issues needing addressed in your organization</a:t>
            </a:r>
            <a:endParaRPr lang="en-US" altLang="en-US" sz="2800" dirty="0"/>
          </a:p>
          <a:p>
            <a:r>
              <a:rPr lang="en-US" sz="2800" dirty="0">
                <a:effectLst>
                  <a:outerShdw sx="0" sy="0">
                    <a:srgbClr val="000000"/>
                  </a:outerShdw>
                </a:effectLst>
              </a:rPr>
              <a:t>Small group activity (each board) identifies the expertise that the current Board Members bring to the board.</a:t>
            </a:r>
          </a:p>
          <a:p>
            <a:r>
              <a:rPr lang="en-US" sz="2800" dirty="0"/>
              <a:t>Small group activity (each board) identifies the expertise that is needed with the next member that will be recruited</a:t>
            </a:r>
            <a:endParaRPr lang="en-US" altLang="en-US" sz="2800" dirty="0"/>
          </a:p>
        </p:txBody>
      </p:sp>
    </p:spTree>
    <p:extLst>
      <p:ext uri="{BB962C8B-B14F-4D97-AF65-F5344CB8AC3E}">
        <p14:creationId xmlns:p14="http://schemas.microsoft.com/office/powerpoint/2010/main" val="19143095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dissolve">
                                      <p:cBhvr>
                                        <p:cTn id="12" dur="500"/>
                                        <p:tgtEl>
                                          <p:spTgt spid="1054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dissolve">
                                      <p:cBhvr>
                                        <p:cTn id="17" dur="500"/>
                                        <p:tgtEl>
                                          <p:spTgt spid="1054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sz="4000" b="1" dirty="0"/>
              <a:t>The Competition</a:t>
            </a:r>
          </a:p>
        </p:txBody>
      </p:sp>
      <p:sp>
        <p:nvSpPr>
          <p:cNvPr id="130051" name="Rectangle 3"/>
          <p:cNvSpPr>
            <a:spLocks noGrp="1" noChangeArrowheads="1"/>
          </p:cNvSpPr>
          <p:nvPr>
            <p:ph idx="1"/>
          </p:nvPr>
        </p:nvSpPr>
        <p:spPr>
          <a:xfrm>
            <a:off x="685800" y="1905000"/>
            <a:ext cx="7772400" cy="4114800"/>
          </a:xfrm>
        </p:spPr>
        <p:txBody>
          <a:bodyPr/>
          <a:lstStyle/>
          <a:p>
            <a:pPr>
              <a:lnSpc>
                <a:spcPct val="80000"/>
              </a:lnSpc>
            </a:pPr>
            <a:r>
              <a:rPr lang="en-US" altLang="en-US" sz="2800" dirty="0"/>
              <a:t>Effective leaders are in high demand</a:t>
            </a:r>
          </a:p>
          <a:p>
            <a:pPr>
              <a:lnSpc>
                <a:spcPct val="80000"/>
              </a:lnSpc>
            </a:pPr>
            <a:r>
              <a:rPr lang="en-US" altLang="en-US" sz="2800" dirty="0"/>
              <a:t>Competition for talented people’s time</a:t>
            </a:r>
          </a:p>
          <a:p>
            <a:pPr lvl="1">
              <a:lnSpc>
                <a:spcPct val="80000"/>
              </a:lnSpc>
            </a:pPr>
            <a:r>
              <a:rPr lang="en-US" altLang="en-US" sz="2400" dirty="0"/>
              <a:t>Family, friends, recreation, hobbies, work, interests, other volunteer activities</a:t>
            </a:r>
          </a:p>
          <a:p>
            <a:pPr>
              <a:lnSpc>
                <a:spcPct val="80000"/>
              </a:lnSpc>
            </a:pPr>
            <a:r>
              <a:rPr lang="en-US" altLang="en-US" sz="2800" dirty="0"/>
              <a:t>Competition with other organizations for talented people</a:t>
            </a:r>
          </a:p>
          <a:p>
            <a:pPr>
              <a:lnSpc>
                <a:spcPct val="80000"/>
              </a:lnSpc>
            </a:pPr>
            <a:r>
              <a:rPr lang="en-US" altLang="en-US" sz="2800" dirty="0"/>
              <a:t>Still need to match interests with opportunities – serving as a board member – your organization as important as other interests</a:t>
            </a:r>
          </a:p>
          <a:p>
            <a:pPr>
              <a:lnSpc>
                <a:spcPct val="80000"/>
              </a:lnSpc>
            </a:pPr>
            <a:r>
              <a:rPr lang="en-US" altLang="en-US" sz="2800" dirty="0"/>
              <a:t>Local to State to National positions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005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005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005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005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00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b="1" dirty="0"/>
              <a:t>Community</a:t>
            </a:r>
          </a:p>
        </p:txBody>
      </p:sp>
      <p:sp>
        <p:nvSpPr>
          <p:cNvPr id="130051" name="Rectangle 3"/>
          <p:cNvSpPr>
            <a:spLocks noGrp="1" noChangeArrowheads="1"/>
          </p:cNvSpPr>
          <p:nvPr>
            <p:ph idx="1"/>
          </p:nvPr>
        </p:nvSpPr>
        <p:spPr/>
        <p:txBody>
          <a:bodyPr/>
          <a:lstStyle/>
          <a:p>
            <a:pPr>
              <a:lnSpc>
                <a:spcPct val="80000"/>
              </a:lnSpc>
            </a:pPr>
            <a:r>
              <a:rPr lang="en-US" altLang="en-US" sz="2800" dirty="0"/>
              <a:t>Community Involvement</a:t>
            </a:r>
          </a:p>
          <a:p>
            <a:pPr>
              <a:lnSpc>
                <a:spcPct val="80000"/>
              </a:lnSpc>
            </a:pPr>
            <a:r>
              <a:rPr lang="en-US" altLang="en-US" sz="2800" dirty="0"/>
              <a:t>Communities Representation</a:t>
            </a:r>
          </a:p>
          <a:p>
            <a:pPr lvl="1">
              <a:lnSpc>
                <a:spcPct val="80000"/>
              </a:lnSpc>
            </a:pPr>
            <a:r>
              <a:rPr lang="en-US" altLang="en-US" sz="2400" dirty="0"/>
              <a:t>Gender, Age, Ethnics, Interests, Education…</a:t>
            </a:r>
          </a:p>
          <a:p>
            <a:pPr>
              <a:lnSpc>
                <a:spcPct val="80000"/>
              </a:lnSpc>
            </a:pPr>
            <a:r>
              <a:rPr lang="en-US" altLang="en-US" sz="2800" dirty="0"/>
              <a:t>Create Opportunities for Diversity in Membership</a:t>
            </a:r>
          </a:p>
          <a:p>
            <a:pPr>
              <a:lnSpc>
                <a:spcPct val="80000"/>
              </a:lnSpc>
            </a:pPr>
            <a:r>
              <a:rPr lang="en-US" altLang="en-US" sz="2800" dirty="0"/>
              <a:t>Welcoming Culture</a:t>
            </a:r>
          </a:p>
          <a:p>
            <a:pPr>
              <a:lnSpc>
                <a:spcPct val="80000"/>
              </a:lnSpc>
            </a:pPr>
            <a:r>
              <a:rPr lang="en-US" altLang="en-US" sz="2800" dirty="0"/>
              <a:t>Still need to match interests with opportunities – serving as a board member would be as important as other interests</a:t>
            </a:r>
          </a:p>
        </p:txBody>
      </p:sp>
    </p:spTree>
    <p:extLst>
      <p:ext uri="{BB962C8B-B14F-4D97-AF65-F5344CB8AC3E}">
        <p14:creationId xmlns:p14="http://schemas.microsoft.com/office/powerpoint/2010/main" val="27885959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005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005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005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0051">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00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z="4000" b="1" dirty="0"/>
              <a:t>The Reward</a:t>
            </a:r>
          </a:p>
        </p:txBody>
      </p:sp>
      <p:sp>
        <p:nvSpPr>
          <p:cNvPr id="120835" name="Rectangle 3"/>
          <p:cNvSpPr>
            <a:spLocks noGrp="1" noChangeArrowheads="1"/>
          </p:cNvSpPr>
          <p:nvPr>
            <p:ph idx="1"/>
          </p:nvPr>
        </p:nvSpPr>
        <p:spPr>
          <a:xfrm>
            <a:off x="685800" y="1708030"/>
            <a:ext cx="7772400" cy="4114800"/>
          </a:xfrm>
        </p:spPr>
        <p:txBody>
          <a:bodyPr/>
          <a:lstStyle/>
          <a:p>
            <a:pPr>
              <a:buFont typeface="Wingdings" panose="05000000000000000000" pitchFamily="2" charset="2"/>
              <a:buNone/>
            </a:pPr>
            <a:r>
              <a:rPr lang="en-US" altLang="en-US" b="1" dirty="0"/>
              <a:t>Three Things all Board Members</a:t>
            </a:r>
            <a:r>
              <a:rPr lang="en-US" altLang="en-US" dirty="0"/>
              <a:t> </a:t>
            </a:r>
            <a:r>
              <a:rPr lang="en-US" altLang="en-US" b="1" dirty="0"/>
              <a:t>Need:</a:t>
            </a:r>
            <a:endParaRPr lang="en-US" altLang="en-US" dirty="0"/>
          </a:p>
          <a:p>
            <a:r>
              <a:rPr lang="en-US" altLang="en-US" dirty="0"/>
              <a:t>To know role and responsibilities </a:t>
            </a:r>
          </a:p>
          <a:p>
            <a:r>
              <a:rPr lang="en-US" altLang="en-US" dirty="0"/>
              <a:t>To be kept informed</a:t>
            </a:r>
          </a:p>
          <a:p>
            <a:r>
              <a:rPr lang="en-US" altLang="en-US" dirty="0"/>
              <a:t>To have a meaningful contribution</a:t>
            </a:r>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08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08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08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9"/>
          <p:cNvSpPr>
            <a:spLocks noGrp="1" noChangeArrowheads="1"/>
          </p:cNvSpPr>
          <p:nvPr>
            <p:ph type="title"/>
          </p:nvPr>
        </p:nvSpPr>
        <p:spPr>
          <a:xfrm>
            <a:off x="685800" y="685800"/>
            <a:ext cx="7772400" cy="685800"/>
          </a:xfrm>
        </p:spPr>
        <p:txBody>
          <a:bodyPr/>
          <a:lstStyle/>
          <a:p>
            <a:r>
              <a:rPr lang="en-US" sz="4000" b="1" dirty="0"/>
              <a:t>Recruitment Methods</a:t>
            </a:r>
            <a:endParaRPr lang="en-US" sz="4000" dirty="0"/>
          </a:p>
        </p:txBody>
      </p:sp>
      <p:sp>
        <p:nvSpPr>
          <p:cNvPr id="105475" name="Rectangle 3"/>
          <p:cNvSpPr>
            <a:spLocks noGrp="1" noChangeArrowheads="1"/>
          </p:cNvSpPr>
          <p:nvPr>
            <p:ph idx="1"/>
          </p:nvPr>
        </p:nvSpPr>
        <p:spPr>
          <a:xfrm>
            <a:off x="838200" y="1371600"/>
            <a:ext cx="7772400" cy="4114800"/>
          </a:xfrm>
        </p:spPr>
        <p:txBody>
          <a:bodyPr/>
          <a:lstStyle/>
          <a:p>
            <a:pPr lvl="0"/>
            <a:r>
              <a:rPr lang="en-US" dirty="0"/>
              <a:t>District Prospectus</a:t>
            </a:r>
          </a:p>
          <a:p>
            <a:pPr lvl="0"/>
            <a:r>
              <a:rPr lang="en-US" dirty="0"/>
              <a:t>Position Description</a:t>
            </a:r>
          </a:p>
          <a:p>
            <a:pPr lvl="0"/>
            <a:r>
              <a:rPr lang="en-US" dirty="0"/>
              <a:t>Meeting with Other Organizations</a:t>
            </a:r>
          </a:p>
          <a:p>
            <a:pPr lvl="0"/>
            <a:r>
              <a:rPr lang="en-US" dirty="0"/>
              <a:t>Land Owners Active in District Programs</a:t>
            </a:r>
          </a:p>
          <a:p>
            <a:pPr lvl="0"/>
            <a:r>
              <a:rPr lang="en-US" dirty="0"/>
              <a:t>Group Discussion</a:t>
            </a:r>
          </a:p>
        </p:txBody>
      </p:sp>
    </p:spTree>
    <p:extLst>
      <p:ext uri="{BB962C8B-B14F-4D97-AF65-F5344CB8AC3E}">
        <p14:creationId xmlns:p14="http://schemas.microsoft.com/office/powerpoint/2010/main" val="29478230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dissolve">
                                      <p:cBhvr>
                                        <p:cTn id="12" dur="500"/>
                                        <p:tgtEl>
                                          <p:spTgt spid="1054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dissolve">
                                      <p:cBhvr>
                                        <p:cTn id="17" dur="500"/>
                                        <p:tgtEl>
                                          <p:spTgt spid="1054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5475">
                                            <p:txEl>
                                              <p:pRg st="3" end="3"/>
                                            </p:txEl>
                                          </p:spTgt>
                                        </p:tgtEl>
                                        <p:attrNameLst>
                                          <p:attrName>style.visibility</p:attrName>
                                        </p:attrNameLst>
                                      </p:cBhvr>
                                      <p:to>
                                        <p:strVal val="visible"/>
                                      </p:to>
                                    </p:set>
                                    <p:animEffect transition="in" filter="dissolve">
                                      <p:cBhvr>
                                        <p:cTn id="22" dur="500"/>
                                        <p:tgtEl>
                                          <p:spTgt spid="1054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5475">
                                            <p:txEl>
                                              <p:pRg st="4" end="4"/>
                                            </p:txEl>
                                          </p:spTgt>
                                        </p:tgtEl>
                                        <p:attrNameLst>
                                          <p:attrName>style.visibility</p:attrName>
                                        </p:attrNameLst>
                                      </p:cBhvr>
                                      <p:to>
                                        <p:strVal val="visible"/>
                                      </p:to>
                                    </p:set>
                                    <p:animEffect transition="in" filter="dissolve">
                                      <p:cBhvr>
                                        <p:cTn id="27" dur="500"/>
                                        <p:tgtEl>
                                          <p:spTgt spid="1054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516147"/>
            <a:ext cx="7772400" cy="838200"/>
          </a:xfrm>
        </p:spPr>
        <p:txBody>
          <a:bodyPr/>
          <a:lstStyle/>
          <a:p>
            <a:r>
              <a:rPr lang="en-US" altLang="en-US" sz="4000" b="1" dirty="0"/>
              <a:t>District Prospectus</a:t>
            </a:r>
          </a:p>
        </p:txBody>
      </p:sp>
      <p:sp>
        <p:nvSpPr>
          <p:cNvPr id="128003" name="Rectangle 3"/>
          <p:cNvSpPr>
            <a:spLocks noGrp="1" noChangeArrowheads="1"/>
          </p:cNvSpPr>
          <p:nvPr>
            <p:ph idx="1"/>
          </p:nvPr>
        </p:nvSpPr>
        <p:spPr>
          <a:xfrm>
            <a:off x="685800" y="1405128"/>
            <a:ext cx="7772400" cy="4114800"/>
          </a:xfrm>
        </p:spPr>
        <p:txBody>
          <a:bodyPr/>
          <a:lstStyle/>
          <a:p>
            <a:pPr marL="0" indent="0">
              <a:lnSpc>
                <a:spcPct val="90000"/>
              </a:lnSpc>
              <a:buNone/>
            </a:pPr>
            <a:r>
              <a:rPr lang="en-US" altLang="en-US" sz="2800" dirty="0"/>
              <a:t>Potential board members need to know what the district is and does</a:t>
            </a:r>
          </a:p>
          <a:p>
            <a:pPr>
              <a:lnSpc>
                <a:spcPct val="90000"/>
              </a:lnSpc>
            </a:pPr>
            <a:r>
              <a:rPr lang="en-US" altLang="en-US" sz="2400" dirty="0"/>
              <a:t>District Function</a:t>
            </a:r>
          </a:p>
          <a:p>
            <a:pPr>
              <a:lnSpc>
                <a:spcPct val="90000"/>
              </a:lnSpc>
            </a:pPr>
            <a:r>
              <a:rPr lang="en-US" altLang="en-US" sz="2400" dirty="0"/>
              <a:t>Mission &amp; Vision Statements</a:t>
            </a:r>
          </a:p>
          <a:p>
            <a:pPr>
              <a:lnSpc>
                <a:spcPct val="90000"/>
              </a:lnSpc>
            </a:pPr>
            <a:r>
              <a:rPr lang="en-US" altLang="en-US" sz="2400" dirty="0"/>
              <a:t>Your District’s Goals &amp; Objectives</a:t>
            </a:r>
          </a:p>
          <a:p>
            <a:pPr>
              <a:lnSpc>
                <a:spcPct val="90000"/>
              </a:lnSpc>
            </a:pPr>
            <a:r>
              <a:rPr lang="en-US" altLang="en-US" sz="2400" dirty="0"/>
              <a:t>Legal Authority</a:t>
            </a:r>
          </a:p>
          <a:p>
            <a:pPr>
              <a:lnSpc>
                <a:spcPct val="90000"/>
              </a:lnSpc>
            </a:pPr>
            <a:r>
              <a:rPr lang="en-US" altLang="en-US" sz="2400" dirty="0"/>
              <a:t>Major Issues</a:t>
            </a:r>
          </a:p>
          <a:p>
            <a:pPr>
              <a:lnSpc>
                <a:spcPct val="90000"/>
              </a:lnSpc>
            </a:pPr>
            <a:r>
              <a:rPr lang="en-US" altLang="en-US" sz="2400" dirty="0"/>
              <a:t>Major Programs &amp; Activities</a:t>
            </a:r>
          </a:p>
          <a:p>
            <a:pPr>
              <a:lnSpc>
                <a:spcPct val="90000"/>
              </a:lnSpc>
            </a:pPr>
            <a:r>
              <a:rPr lang="en-US" altLang="en-US" sz="2400" dirty="0"/>
              <a:t>Funding Sources</a:t>
            </a:r>
          </a:p>
          <a:p>
            <a:pPr>
              <a:lnSpc>
                <a:spcPct val="90000"/>
              </a:lnSpc>
            </a:pPr>
            <a:r>
              <a:rPr lang="en-US" altLang="en-US" sz="2400" dirty="0"/>
              <a:t>Expectations of District Board Members</a:t>
            </a:r>
          </a:p>
          <a:p>
            <a:pPr>
              <a:lnSpc>
                <a:spcPct val="90000"/>
              </a:lnSpc>
            </a:pPr>
            <a:r>
              <a:rPr lang="en-US" altLang="en-US" sz="2400" dirty="0"/>
              <a:t>Benefits of Being a District Board Member</a:t>
            </a:r>
          </a:p>
          <a:p>
            <a:pPr>
              <a:lnSpc>
                <a:spcPct val="90000"/>
              </a:lnSpc>
            </a:pPr>
            <a:r>
              <a:rPr lang="en-US" altLang="en-US" sz="2400" dirty="0"/>
              <a:t> </a:t>
            </a:r>
            <a:r>
              <a:rPr lang="en-US" altLang="en-US" sz="2400" dirty="0">
                <a:hlinkClick r:id="rId3" action="ppaction://hlinkfile"/>
              </a:rPr>
              <a:t>The District Prospectus</a:t>
            </a:r>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animEffect transition="in" filter="dissolve">
                                      <p:cBhvr>
                                        <p:cTn id="7" dur="500"/>
                                        <p:tgtEl>
                                          <p:spTgt spid="1280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8003">
                                            <p:txEl>
                                              <p:pRg st="1" end="1"/>
                                            </p:txEl>
                                          </p:spTgt>
                                        </p:tgtEl>
                                        <p:attrNameLst>
                                          <p:attrName>style.visibility</p:attrName>
                                        </p:attrNameLst>
                                      </p:cBhvr>
                                      <p:to>
                                        <p:strVal val="visible"/>
                                      </p:to>
                                    </p:set>
                                    <p:animEffect transition="in" filter="dissolve">
                                      <p:cBhvr>
                                        <p:cTn id="12" dur="500"/>
                                        <p:tgtEl>
                                          <p:spTgt spid="1280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8003">
                                            <p:txEl>
                                              <p:pRg st="2" end="2"/>
                                            </p:txEl>
                                          </p:spTgt>
                                        </p:tgtEl>
                                        <p:attrNameLst>
                                          <p:attrName>style.visibility</p:attrName>
                                        </p:attrNameLst>
                                      </p:cBhvr>
                                      <p:to>
                                        <p:strVal val="visible"/>
                                      </p:to>
                                    </p:set>
                                    <p:animEffect transition="in" filter="dissolve">
                                      <p:cBhvr>
                                        <p:cTn id="17" dur="500"/>
                                        <p:tgtEl>
                                          <p:spTgt spid="1280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8003">
                                            <p:txEl>
                                              <p:pRg st="3" end="3"/>
                                            </p:txEl>
                                          </p:spTgt>
                                        </p:tgtEl>
                                        <p:attrNameLst>
                                          <p:attrName>style.visibility</p:attrName>
                                        </p:attrNameLst>
                                      </p:cBhvr>
                                      <p:to>
                                        <p:strVal val="visible"/>
                                      </p:to>
                                    </p:set>
                                    <p:animEffect transition="in" filter="dissolve">
                                      <p:cBhvr>
                                        <p:cTn id="22" dur="500"/>
                                        <p:tgtEl>
                                          <p:spTgt spid="1280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8003">
                                            <p:txEl>
                                              <p:pRg st="4" end="4"/>
                                            </p:txEl>
                                          </p:spTgt>
                                        </p:tgtEl>
                                        <p:attrNameLst>
                                          <p:attrName>style.visibility</p:attrName>
                                        </p:attrNameLst>
                                      </p:cBhvr>
                                      <p:to>
                                        <p:strVal val="visible"/>
                                      </p:to>
                                    </p:set>
                                    <p:animEffect transition="in" filter="dissolve">
                                      <p:cBhvr>
                                        <p:cTn id="27" dur="500"/>
                                        <p:tgtEl>
                                          <p:spTgt spid="1280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8003">
                                            <p:txEl>
                                              <p:pRg st="5" end="5"/>
                                            </p:txEl>
                                          </p:spTgt>
                                        </p:tgtEl>
                                        <p:attrNameLst>
                                          <p:attrName>style.visibility</p:attrName>
                                        </p:attrNameLst>
                                      </p:cBhvr>
                                      <p:to>
                                        <p:strVal val="visible"/>
                                      </p:to>
                                    </p:set>
                                    <p:animEffect transition="in" filter="dissolve">
                                      <p:cBhvr>
                                        <p:cTn id="32" dur="500"/>
                                        <p:tgtEl>
                                          <p:spTgt spid="1280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8003">
                                            <p:txEl>
                                              <p:pRg st="6" end="6"/>
                                            </p:txEl>
                                          </p:spTgt>
                                        </p:tgtEl>
                                        <p:attrNameLst>
                                          <p:attrName>style.visibility</p:attrName>
                                        </p:attrNameLst>
                                      </p:cBhvr>
                                      <p:to>
                                        <p:strVal val="visible"/>
                                      </p:to>
                                    </p:set>
                                    <p:animEffect transition="in" filter="dissolve">
                                      <p:cBhvr>
                                        <p:cTn id="37" dur="500"/>
                                        <p:tgtEl>
                                          <p:spTgt spid="12800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28003">
                                            <p:txEl>
                                              <p:pRg st="7" end="7"/>
                                            </p:txEl>
                                          </p:spTgt>
                                        </p:tgtEl>
                                        <p:attrNameLst>
                                          <p:attrName>style.visibility</p:attrName>
                                        </p:attrNameLst>
                                      </p:cBhvr>
                                      <p:to>
                                        <p:strVal val="visible"/>
                                      </p:to>
                                    </p:set>
                                    <p:animEffect transition="in" filter="dissolve">
                                      <p:cBhvr>
                                        <p:cTn id="42" dur="500"/>
                                        <p:tgtEl>
                                          <p:spTgt spid="12800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28003">
                                            <p:txEl>
                                              <p:pRg st="8" end="8"/>
                                            </p:txEl>
                                          </p:spTgt>
                                        </p:tgtEl>
                                        <p:attrNameLst>
                                          <p:attrName>style.visibility</p:attrName>
                                        </p:attrNameLst>
                                      </p:cBhvr>
                                      <p:to>
                                        <p:strVal val="visible"/>
                                      </p:to>
                                    </p:set>
                                    <p:animEffect transition="in" filter="dissolve">
                                      <p:cBhvr>
                                        <p:cTn id="47" dur="500"/>
                                        <p:tgtEl>
                                          <p:spTgt spid="12800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28003">
                                            <p:txEl>
                                              <p:pRg st="9" end="9"/>
                                            </p:txEl>
                                          </p:spTgt>
                                        </p:tgtEl>
                                        <p:attrNameLst>
                                          <p:attrName>style.visibility</p:attrName>
                                        </p:attrNameLst>
                                      </p:cBhvr>
                                      <p:to>
                                        <p:strVal val="visible"/>
                                      </p:to>
                                    </p:set>
                                    <p:animEffect transition="in" filter="dissolve">
                                      <p:cBhvr>
                                        <p:cTn id="52" dur="500"/>
                                        <p:tgtEl>
                                          <p:spTgt spid="128003">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28003">
                                            <p:txEl>
                                              <p:pRg st="10" end="10"/>
                                            </p:txEl>
                                          </p:spTgt>
                                        </p:tgtEl>
                                        <p:attrNameLst>
                                          <p:attrName>style.visibility</p:attrName>
                                        </p:attrNameLst>
                                      </p:cBhvr>
                                      <p:to>
                                        <p:strVal val="visible"/>
                                      </p:to>
                                    </p:set>
                                    <p:animEffect transition="in" filter="dissolve">
                                      <p:cBhvr>
                                        <p:cTn id="57" dur="500"/>
                                        <p:tgtEl>
                                          <p:spTgt spid="12800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bldLvl="2"/>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609600"/>
            <a:ext cx="7772400" cy="762000"/>
          </a:xfrm>
        </p:spPr>
        <p:txBody>
          <a:bodyPr/>
          <a:lstStyle/>
          <a:p>
            <a:r>
              <a:rPr lang="en-US" altLang="en-US" sz="4000" b="1" dirty="0"/>
              <a:t>Job Description</a:t>
            </a:r>
          </a:p>
        </p:txBody>
      </p:sp>
      <p:sp>
        <p:nvSpPr>
          <p:cNvPr id="117763" name="Rectangle 3"/>
          <p:cNvSpPr>
            <a:spLocks noGrp="1" noChangeArrowheads="1"/>
          </p:cNvSpPr>
          <p:nvPr>
            <p:ph idx="1"/>
          </p:nvPr>
        </p:nvSpPr>
        <p:spPr>
          <a:xfrm>
            <a:off x="701615" y="1447800"/>
            <a:ext cx="7772400" cy="4724400"/>
          </a:xfrm>
        </p:spPr>
        <p:txBody>
          <a:bodyPr/>
          <a:lstStyle/>
          <a:p>
            <a:pPr>
              <a:lnSpc>
                <a:spcPct val="90000"/>
              </a:lnSpc>
            </a:pPr>
            <a:r>
              <a:rPr lang="en-US" altLang="en-US" dirty="0"/>
              <a:t>General Function</a:t>
            </a:r>
          </a:p>
          <a:p>
            <a:pPr>
              <a:lnSpc>
                <a:spcPct val="90000"/>
              </a:lnSpc>
            </a:pPr>
            <a:r>
              <a:rPr lang="en-US" altLang="en-US" dirty="0"/>
              <a:t>Duties &amp; Responsibilities</a:t>
            </a:r>
          </a:p>
          <a:p>
            <a:pPr>
              <a:lnSpc>
                <a:spcPct val="90000"/>
              </a:lnSpc>
            </a:pPr>
            <a:r>
              <a:rPr lang="en-US" altLang="en-US" dirty="0"/>
              <a:t>Term of Service</a:t>
            </a:r>
          </a:p>
          <a:p>
            <a:pPr>
              <a:lnSpc>
                <a:spcPct val="90000"/>
              </a:lnSpc>
            </a:pPr>
            <a:r>
              <a:rPr lang="en-US" altLang="en-US" dirty="0"/>
              <a:t>Qualifications</a:t>
            </a:r>
          </a:p>
          <a:p>
            <a:pPr>
              <a:lnSpc>
                <a:spcPct val="90000"/>
              </a:lnSpc>
            </a:pPr>
            <a:r>
              <a:rPr lang="en-US" altLang="en-US" dirty="0"/>
              <a:t>Commitment Required</a:t>
            </a:r>
          </a:p>
          <a:p>
            <a:pPr>
              <a:lnSpc>
                <a:spcPct val="90000"/>
              </a:lnSpc>
            </a:pPr>
            <a:r>
              <a:rPr lang="en-US" altLang="en-US" dirty="0"/>
              <a:t>Training Requirements</a:t>
            </a:r>
          </a:p>
          <a:p>
            <a:pPr>
              <a:lnSpc>
                <a:spcPct val="90000"/>
              </a:lnSpc>
            </a:pPr>
            <a:r>
              <a:rPr lang="en-US" altLang="en-US" dirty="0"/>
              <a:t>Function of the Conservation District</a:t>
            </a:r>
          </a:p>
          <a:p>
            <a:pPr>
              <a:lnSpc>
                <a:spcPct val="90000"/>
              </a:lnSpc>
            </a:pPr>
            <a:r>
              <a:rPr lang="en-US" altLang="en-US" dirty="0">
                <a:hlinkClick r:id="rId3" action="ppaction://hlinkfile"/>
              </a:rPr>
              <a:t>Job Description Example</a:t>
            </a:r>
            <a:endParaRPr lang="en-US" altLang="en-US" dirty="0"/>
          </a:p>
          <a:p>
            <a:pPr>
              <a:lnSpc>
                <a:spcPct val="90000"/>
              </a:lnSpc>
            </a:pPr>
            <a:endParaRPr lang="en-US" altLang="en-US" dirty="0"/>
          </a:p>
          <a:p>
            <a:pPr>
              <a:lnSpc>
                <a:spcPct val="90000"/>
              </a:lnSpc>
            </a:pPr>
            <a:endParaRPr lang="en-US" altLang="en-US" dirty="0"/>
          </a:p>
          <a:p>
            <a:pPr lvl="1">
              <a:lnSpc>
                <a:spcPct val="90000"/>
              </a:lnSpc>
            </a:pPr>
            <a:endParaRPr lang="en-US" altLang="en-US" dirty="0"/>
          </a:p>
          <a:p>
            <a:pPr lvl="1">
              <a:lnSpc>
                <a:spcPct val="90000"/>
              </a:lnSpc>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Effect transition="in" filter="dissolve">
                                      <p:cBhvr>
                                        <p:cTn id="7" dur="500"/>
                                        <p:tgtEl>
                                          <p:spTgt spid="1177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7763">
                                            <p:txEl>
                                              <p:pRg st="1" end="1"/>
                                            </p:txEl>
                                          </p:spTgt>
                                        </p:tgtEl>
                                        <p:attrNameLst>
                                          <p:attrName>style.visibility</p:attrName>
                                        </p:attrNameLst>
                                      </p:cBhvr>
                                      <p:to>
                                        <p:strVal val="visible"/>
                                      </p:to>
                                    </p:set>
                                    <p:animEffect transition="in" filter="dissolve">
                                      <p:cBhvr>
                                        <p:cTn id="12" dur="500"/>
                                        <p:tgtEl>
                                          <p:spTgt spid="1177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7763">
                                            <p:txEl>
                                              <p:pRg st="2" end="2"/>
                                            </p:txEl>
                                          </p:spTgt>
                                        </p:tgtEl>
                                        <p:attrNameLst>
                                          <p:attrName>style.visibility</p:attrName>
                                        </p:attrNameLst>
                                      </p:cBhvr>
                                      <p:to>
                                        <p:strVal val="visible"/>
                                      </p:to>
                                    </p:set>
                                    <p:animEffect transition="in" filter="dissolve">
                                      <p:cBhvr>
                                        <p:cTn id="17" dur="500"/>
                                        <p:tgtEl>
                                          <p:spTgt spid="1177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7763">
                                            <p:txEl>
                                              <p:pRg st="3" end="3"/>
                                            </p:txEl>
                                          </p:spTgt>
                                        </p:tgtEl>
                                        <p:attrNameLst>
                                          <p:attrName>style.visibility</p:attrName>
                                        </p:attrNameLst>
                                      </p:cBhvr>
                                      <p:to>
                                        <p:strVal val="visible"/>
                                      </p:to>
                                    </p:set>
                                    <p:animEffect transition="in" filter="dissolve">
                                      <p:cBhvr>
                                        <p:cTn id="22" dur="500"/>
                                        <p:tgtEl>
                                          <p:spTgt spid="1177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7763">
                                            <p:txEl>
                                              <p:pRg st="4" end="4"/>
                                            </p:txEl>
                                          </p:spTgt>
                                        </p:tgtEl>
                                        <p:attrNameLst>
                                          <p:attrName>style.visibility</p:attrName>
                                        </p:attrNameLst>
                                      </p:cBhvr>
                                      <p:to>
                                        <p:strVal val="visible"/>
                                      </p:to>
                                    </p:set>
                                    <p:animEffect transition="in" filter="dissolve">
                                      <p:cBhvr>
                                        <p:cTn id="27" dur="500"/>
                                        <p:tgtEl>
                                          <p:spTgt spid="1177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7763">
                                            <p:txEl>
                                              <p:pRg st="5" end="5"/>
                                            </p:txEl>
                                          </p:spTgt>
                                        </p:tgtEl>
                                        <p:attrNameLst>
                                          <p:attrName>style.visibility</p:attrName>
                                        </p:attrNameLst>
                                      </p:cBhvr>
                                      <p:to>
                                        <p:strVal val="visible"/>
                                      </p:to>
                                    </p:set>
                                    <p:animEffect transition="in" filter="dissolve">
                                      <p:cBhvr>
                                        <p:cTn id="32" dur="500"/>
                                        <p:tgtEl>
                                          <p:spTgt spid="1177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7763">
                                            <p:txEl>
                                              <p:pRg st="6" end="6"/>
                                            </p:txEl>
                                          </p:spTgt>
                                        </p:tgtEl>
                                        <p:attrNameLst>
                                          <p:attrName>style.visibility</p:attrName>
                                        </p:attrNameLst>
                                      </p:cBhvr>
                                      <p:to>
                                        <p:strVal val="visible"/>
                                      </p:to>
                                    </p:set>
                                    <p:animEffect transition="in" filter="dissolve">
                                      <p:cBhvr>
                                        <p:cTn id="37" dur="500"/>
                                        <p:tgtEl>
                                          <p:spTgt spid="11776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17763">
                                            <p:txEl>
                                              <p:pRg st="7" end="7"/>
                                            </p:txEl>
                                          </p:spTgt>
                                        </p:tgtEl>
                                        <p:attrNameLst>
                                          <p:attrName>style.visibility</p:attrName>
                                        </p:attrNameLst>
                                      </p:cBhvr>
                                      <p:to>
                                        <p:strVal val="visible"/>
                                      </p:to>
                                    </p:set>
                                    <p:animEffect transition="in" filter="dissolve">
                                      <p:cBhvr>
                                        <p:cTn id="42" dur="500"/>
                                        <p:tgtEl>
                                          <p:spTgt spid="1177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bldLvl="2"/>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sz="4000" b="1" dirty="0"/>
              <a:t>Recruitment Strategies &amp; Materials</a:t>
            </a:r>
            <a:endParaRPr lang="en-US" altLang="en-US" b="1" dirty="0"/>
          </a:p>
        </p:txBody>
      </p:sp>
      <p:sp>
        <p:nvSpPr>
          <p:cNvPr id="55299" name="Rectangle 3"/>
          <p:cNvSpPr>
            <a:spLocks noGrp="1" noChangeArrowheads="1"/>
          </p:cNvSpPr>
          <p:nvPr>
            <p:ph idx="1"/>
          </p:nvPr>
        </p:nvSpPr>
        <p:spPr>
          <a:xfrm>
            <a:off x="685800" y="1676400"/>
            <a:ext cx="7772400" cy="4114800"/>
          </a:xfrm>
        </p:spPr>
        <p:txBody>
          <a:bodyPr/>
          <a:lstStyle/>
          <a:p>
            <a:pPr>
              <a:lnSpc>
                <a:spcPct val="90000"/>
              </a:lnSpc>
              <a:buFont typeface="Wingdings" panose="05000000000000000000" pitchFamily="2" charset="2"/>
              <a:buNone/>
            </a:pPr>
            <a:r>
              <a:rPr lang="en-US" altLang="en-US" b="1" dirty="0"/>
              <a:t>Example Strategies</a:t>
            </a:r>
            <a:r>
              <a:rPr lang="en-US" altLang="en-US" dirty="0"/>
              <a:t> </a:t>
            </a:r>
          </a:p>
          <a:p>
            <a:pPr marL="685800" lvl="1" indent="-346075">
              <a:lnSpc>
                <a:spcPct val="90000"/>
              </a:lnSpc>
              <a:buClr>
                <a:schemeClr val="accent2"/>
              </a:buClr>
            </a:pPr>
            <a:r>
              <a:rPr lang="en-US" altLang="en-US" dirty="0"/>
              <a:t>Assemble a board development team</a:t>
            </a:r>
          </a:p>
          <a:p>
            <a:pPr marL="685800" lvl="1" indent="-346075">
              <a:lnSpc>
                <a:spcPct val="90000"/>
              </a:lnSpc>
              <a:buClr>
                <a:schemeClr val="accent2"/>
              </a:buClr>
            </a:pPr>
            <a:r>
              <a:rPr lang="en-US" altLang="en-US" dirty="0"/>
              <a:t>Develop a referral network</a:t>
            </a:r>
          </a:p>
          <a:p>
            <a:pPr marL="685800" lvl="1" indent="-346075">
              <a:lnSpc>
                <a:spcPct val="90000"/>
              </a:lnSpc>
              <a:buClr>
                <a:schemeClr val="accent2"/>
              </a:buClr>
            </a:pPr>
            <a:r>
              <a:rPr lang="en-US" altLang="en-US" dirty="0"/>
              <a:t>Board board members information form</a:t>
            </a:r>
          </a:p>
          <a:p>
            <a:pPr marL="685800" lvl="1" indent="-346075">
              <a:lnSpc>
                <a:spcPct val="90000"/>
              </a:lnSpc>
              <a:buClr>
                <a:schemeClr val="accent2"/>
              </a:buClr>
            </a:pPr>
            <a:r>
              <a:rPr lang="en-US" altLang="en-US" dirty="0"/>
              <a:t>Letter to organizations</a:t>
            </a:r>
          </a:p>
          <a:p>
            <a:pPr marL="685800" lvl="1" indent="-346075">
              <a:lnSpc>
                <a:spcPct val="90000"/>
              </a:lnSpc>
              <a:buClr>
                <a:schemeClr val="accent2"/>
              </a:buClr>
            </a:pPr>
            <a:r>
              <a:rPr lang="en-US" altLang="en-US" dirty="0"/>
              <a:t>Public service announcements</a:t>
            </a:r>
          </a:p>
          <a:p>
            <a:pPr marL="685800" lvl="1" indent="-346075">
              <a:lnSpc>
                <a:spcPct val="90000"/>
              </a:lnSpc>
              <a:buClr>
                <a:schemeClr val="accent2"/>
              </a:buClr>
            </a:pPr>
            <a:r>
              <a:rPr lang="en-US" altLang="en-US" dirty="0"/>
              <a:t>New releases</a:t>
            </a:r>
          </a:p>
          <a:p>
            <a:pPr marL="685800" lvl="1" indent="-346075">
              <a:lnSpc>
                <a:spcPct val="90000"/>
              </a:lnSpc>
              <a:buClr>
                <a:schemeClr val="accent2"/>
              </a:buClr>
            </a:pPr>
            <a:r>
              <a:rPr lang="en-US" altLang="en-US" dirty="0"/>
              <a:t>Official process for elections or appointments (state specific)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2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529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529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52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title"/>
          </p:nvPr>
        </p:nvSpPr>
        <p:spPr>
          <a:noFill/>
        </p:spPr>
        <p:txBody>
          <a:bodyPr/>
          <a:lstStyle/>
          <a:p>
            <a:r>
              <a:rPr lang="en-US" altLang="en-US" sz="4000" b="1" dirty="0"/>
              <a:t>Recruitment Strategies &amp; Materials</a:t>
            </a:r>
          </a:p>
        </p:txBody>
      </p:sp>
      <p:sp>
        <p:nvSpPr>
          <p:cNvPr id="57347" name="Rectangle 3"/>
          <p:cNvSpPr>
            <a:spLocks noGrp="1" noChangeArrowheads="1"/>
          </p:cNvSpPr>
          <p:nvPr>
            <p:ph idx="1"/>
          </p:nvPr>
        </p:nvSpPr>
        <p:spPr>
          <a:xfrm>
            <a:off x="685800" y="1676400"/>
            <a:ext cx="7772400" cy="4114800"/>
          </a:xfrm>
        </p:spPr>
        <p:txBody>
          <a:bodyPr/>
          <a:lstStyle/>
          <a:p>
            <a:pPr>
              <a:lnSpc>
                <a:spcPct val="90000"/>
              </a:lnSpc>
              <a:buFont typeface="Wingdings" panose="05000000000000000000" pitchFamily="2" charset="2"/>
              <a:buNone/>
            </a:pPr>
            <a:r>
              <a:rPr lang="en-US" altLang="en-US" b="1" dirty="0"/>
              <a:t>Example Strategies</a:t>
            </a:r>
            <a:r>
              <a:rPr lang="en-US" altLang="en-US" dirty="0"/>
              <a:t> </a:t>
            </a:r>
          </a:p>
          <a:p>
            <a:pPr lvl="1" indent="-403225">
              <a:lnSpc>
                <a:spcPct val="90000"/>
              </a:lnSpc>
              <a:buClr>
                <a:schemeClr val="accent2"/>
              </a:buClr>
            </a:pPr>
            <a:r>
              <a:rPr lang="en-US" altLang="en-US" dirty="0"/>
              <a:t>Social Media</a:t>
            </a:r>
          </a:p>
          <a:p>
            <a:pPr lvl="1" indent="-403225">
              <a:lnSpc>
                <a:spcPct val="90000"/>
              </a:lnSpc>
              <a:buClr>
                <a:schemeClr val="accent2"/>
              </a:buClr>
            </a:pPr>
            <a:r>
              <a:rPr lang="en-US" altLang="en-US" dirty="0"/>
              <a:t>Newspaper Advertisements</a:t>
            </a:r>
          </a:p>
          <a:p>
            <a:pPr lvl="1" indent="-403225">
              <a:lnSpc>
                <a:spcPct val="90000"/>
              </a:lnSpc>
              <a:buClr>
                <a:schemeClr val="accent2"/>
              </a:buClr>
            </a:pPr>
            <a:r>
              <a:rPr lang="en-US" altLang="en-US" dirty="0"/>
              <a:t>Board Recruitment Brochure</a:t>
            </a:r>
          </a:p>
          <a:p>
            <a:pPr lvl="1" indent="-403225">
              <a:lnSpc>
                <a:spcPct val="90000"/>
              </a:lnSpc>
              <a:buClr>
                <a:schemeClr val="accent2"/>
              </a:buClr>
            </a:pPr>
            <a:r>
              <a:rPr lang="en-US" altLang="en-US" dirty="0"/>
              <a:t>Recommendations from Staff and Others</a:t>
            </a:r>
          </a:p>
          <a:p>
            <a:pPr lvl="1" indent="-403225">
              <a:lnSpc>
                <a:spcPct val="90000"/>
              </a:lnSpc>
              <a:buClr>
                <a:schemeClr val="accent2"/>
              </a:buClr>
            </a:pPr>
            <a:r>
              <a:rPr lang="en-US" altLang="en-US" dirty="0"/>
              <a:t>Recruitment at Annual &amp; Special Meetings</a:t>
            </a:r>
          </a:p>
          <a:p>
            <a:pPr lvl="1" indent="-403225">
              <a:lnSpc>
                <a:spcPct val="90000"/>
              </a:lnSpc>
              <a:buClr>
                <a:schemeClr val="accent2"/>
              </a:buClr>
            </a:pPr>
            <a:r>
              <a:rPr lang="en-US" altLang="en-US" dirty="0"/>
              <a:t>Distributing Recruitment Prospectus &amp; Job Description</a:t>
            </a:r>
          </a:p>
          <a:p>
            <a:pPr lvl="1" indent="-403225">
              <a:lnSpc>
                <a:spcPct val="90000"/>
              </a:lnSpc>
              <a:buClr>
                <a:schemeClr val="accent2"/>
              </a:buClr>
            </a:pPr>
            <a:r>
              <a:rPr lang="en-US" altLang="en-US" dirty="0"/>
              <a:t>Personal Contacts</a:t>
            </a:r>
          </a:p>
          <a:p>
            <a:pPr lvl="1" indent="-403225">
              <a:lnSpc>
                <a:spcPct val="90000"/>
              </a:lnSpc>
              <a:buClr>
                <a:schemeClr val="accent2"/>
              </a:buClr>
            </a:pPr>
            <a:r>
              <a:rPr lang="en-US" altLang="en-US" dirty="0"/>
              <a:t>Recipients of Our Services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73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734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34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734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73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4000" dirty="0"/>
              <a:t>Board Members Toolkit</a:t>
            </a:r>
            <a:br>
              <a:rPr lang="en-US" dirty="0"/>
            </a:br>
            <a:r>
              <a:rPr lang="en-US" sz="1500" dirty="0"/>
              <a:t>from Association Management – January 2002</a:t>
            </a:r>
          </a:p>
        </p:txBody>
      </p:sp>
      <p:sp>
        <p:nvSpPr>
          <p:cNvPr id="44035" name="Rectangle 3"/>
          <p:cNvSpPr>
            <a:spLocks noGrp="1" noChangeArrowheads="1"/>
          </p:cNvSpPr>
          <p:nvPr>
            <p:ph type="body" sz="half" idx="1"/>
          </p:nvPr>
        </p:nvSpPr>
        <p:spPr>
          <a:xfrm>
            <a:off x="762000" y="1905000"/>
            <a:ext cx="3733800" cy="4343400"/>
          </a:xfrm>
        </p:spPr>
        <p:txBody>
          <a:bodyPr/>
          <a:lstStyle/>
          <a:p>
            <a:pPr>
              <a:lnSpc>
                <a:spcPct val="90000"/>
              </a:lnSpc>
              <a:buFont typeface="Wingdings" panose="05000000000000000000" pitchFamily="2" charset="2"/>
              <a:buChar char="§"/>
            </a:pPr>
            <a:r>
              <a:rPr lang="en-US" sz="2100" dirty="0"/>
              <a:t>Always show up</a:t>
            </a:r>
          </a:p>
          <a:p>
            <a:pPr>
              <a:lnSpc>
                <a:spcPct val="90000"/>
              </a:lnSpc>
              <a:buFont typeface="Wingdings" panose="05000000000000000000" pitchFamily="2" charset="2"/>
              <a:buChar char="§"/>
            </a:pPr>
            <a:r>
              <a:rPr lang="en-US" sz="2100" dirty="0"/>
              <a:t>What’s your leadership legacy?</a:t>
            </a:r>
          </a:p>
          <a:p>
            <a:pPr>
              <a:lnSpc>
                <a:spcPct val="90000"/>
              </a:lnSpc>
              <a:buFont typeface="Wingdings" panose="05000000000000000000" pitchFamily="2" charset="2"/>
              <a:buChar char="§"/>
            </a:pPr>
            <a:r>
              <a:rPr lang="en-US" sz="2100" dirty="0"/>
              <a:t>Get an early start on board materials</a:t>
            </a:r>
          </a:p>
          <a:p>
            <a:pPr>
              <a:lnSpc>
                <a:spcPct val="90000"/>
              </a:lnSpc>
              <a:buFont typeface="Wingdings" panose="05000000000000000000" pitchFamily="2" charset="2"/>
              <a:buChar char="§"/>
            </a:pPr>
            <a:r>
              <a:rPr lang="en-US" sz="2100" dirty="0"/>
              <a:t>Look forward, not back</a:t>
            </a:r>
          </a:p>
          <a:p>
            <a:pPr>
              <a:lnSpc>
                <a:spcPct val="90000"/>
              </a:lnSpc>
              <a:buFont typeface="Wingdings" panose="05000000000000000000" pitchFamily="2" charset="2"/>
              <a:buChar char="§"/>
            </a:pPr>
            <a:r>
              <a:rPr lang="en-US" sz="2100" dirty="0"/>
              <a:t>Continually review mission, vision, and plan</a:t>
            </a:r>
          </a:p>
          <a:p>
            <a:pPr>
              <a:lnSpc>
                <a:spcPct val="90000"/>
              </a:lnSpc>
              <a:buFont typeface="Wingdings" panose="05000000000000000000" pitchFamily="2" charset="2"/>
              <a:buChar char="§"/>
            </a:pPr>
            <a:r>
              <a:rPr lang="en-US" sz="2100" dirty="0"/>
              <a:t>Strategic thinking is a special responsibility</a:t>
            </a:r>
          </a:p>
          <a:p>
            <a:pPr>
              <a:lnSpc>
                <a:spcPct val="90000"/>
              </a:lnSpc>
              <a:buFont typeface="Wingdings" panose="05000000000000000000" pitchFamily="2" charset="2"/>
              <a:buChar char="§"/>
            </a:pPr>
            <a:r>
              <a:rPr lang="en-US" sz="2100" dirty="0"/>
              <a:t>Talk to new members</a:t>
            </a:r>
          </a:p>
          <a:p>
            <a:pPr>
              <a:lnSpc>
                <a:spcPct val="90000"/>
              </a:lnSpc>
              <a:buFont typeface="Wingdings" panose="05000000000000000000" pitchFamily="2" charset="2"/>
              <a:buChar char="§"/>
            </a:pPr>
            <a:r>
              <a:rPr lang="en-US" sz="2100" dirty="0"/>
              <a:t>Bring in a member – it sets the needed example</a:t>
            </a:r>
          </a:p>
          <a:p>
            <a:pPr>
              <a:lnSpc>
                <a:spcPct val="90000"/>
              </a:lnSpc>
            </a:pPr>
            <a:endParaRPr lang="en-US" sz="2100" dirty="0"/>
          </a:p>
          <a:p>
            <a:pPr>
              <a:lnSpc>
                <a:spcPct val="90000"/>
              </a:lnSpc>
            </a:pPr>
            <a:endParaRPr lang="en-US" sz="2100" dirty="0"/>
          </a:p>
        </p:txBody>
      </p:sp>
      <p:sp>
        <p:nvSpPr>
          <p:cNvPr id="44036" name="Rectangle 4"/>
          <p:cNvSpPr>
            <a:spLocks noGrp="1" noChangeArrowheads="1"/>
          </p:cNvSpPr>
          <p:nvPr>
            <p:ph type="body" sz="half" idx="2"/>
          </p:nvPr>
        </p:nvSpPr>
        <p:spPr>
          <a:xfrm>
            <a:off x="4724400" y="1905000"/>
            <a:ext cx="4038600" cy="4267200"/>
          </a:xfrm>
        </p:spPr>
        <p:txBody>
          <a:bodyPr/>
          <a:lstStyle/>
          <a:p>
            <a:pPr>
              <a:lnSpc>
                <a:spcPct val="90000"/>
              </a:lnSpc>
              <a:buFont typeface="Wingdings" panose="05000000000000000000" pitchFamily="2" charset="2"/>
              <a:buChar char="§"/>
            </a:pPr>
            <a:r>
              <a:rPr lang="en-US" sz="2100" dirty="0"/>
              <a:t>Have your calendar with you</a:t>
            </a:r>
          </a:p>
          <a:p>
            <a:pPr>
              <a:lnSpc>
                <a:spcPct val="90000"/>
              </a:lnSpc>
              <a:buFont typeface="Wingdings" panose="05000000000000000000" pitchFamily="2" charset="2"/>
              <a:buChar char="§"/>
            </a:pPr>
            <a:r>
              <a:rPr lang="en-US" sz="2100" dirty="0"/>
              <a:t>Understand the plan for crises</a:t>
            </a:r>
          </a:p>
          <a:p>
            <a:pPr>
              <a:lnSpc>
                <a:spcPct val="90000"/>
              </a:lnSpc>
              <a:buFont typeface="Wingdings" panose="05000000000000000000" pitchFamily="2" charset="2"/>
              <a:buChar char="§"/>
            </a:pPr>
            <a:r>
              <a:rPr lang="en-US" sz="2100" dirty="0"/>
              <a:t>Figure out a filing system</a:t>
            </a:r>
          </a:p>
          <a:p>
            <a:pPr>
              <a:lnSpc>
                <a:spcPct val="90000"/>
              </a:lnSpc>
              <a:buFont typeface="Wingdings" panose="05000000000000000000" pitchFamily="2" charset="2"/>
              <a:buChar char="§"/>
            </a:pPr>
            <a:r>
              <a:rPr lang="en-US" sz="2100" dirty="0"/>
              <a:t>Board work doesn’t take a holiday</a:t>
            </a:r>
          </a:p>
          <a:p>
            <a:pPr>
              <a:lnSpc>
                <a:spcPct val="90000"/>
              </a:lnSpc>
              <a:buFont typeface="Wingdings" panose="05000000000000000000" pitchFamily="2" charset="2"/>
              <a:buChar char="§"/>
            </a:pPr>
            <a:r>
              <a:rPr lang="en-US" sz="2100" dirty="0"/>
              <a:t>Disagree at the board meeting, but present a united front</a:t>
            </a:r>
          </a:p>
          <a:p>
            <a:pPr>
              <a:lnSpc>
                <a:spcPct val="90000"/>
              </a:lnSpc>
              <a:buFont typeface="Wingdings" panose="05000000000000000000" pitchFamily="2" charset="2"/>
              <a:buChar char="§"/>
            </a:pPr>
            <a:r>
              <a:rPr lang="en-US" sz="2100" dirty="0"/>
              <a:t>Ask for staff research help early</a:t>
            </a:r>
          </a:p>
          <a:p>
            <a:pPr>
              <a:lnSpc>
                <a:spcPct val="90000"/>
              </a:lnSpc>
              <a:buFont typeface="Wingdings" panose="05000000000000000000" pitchFamily="2" charset="2"/>
              <a:buChar char="§"/>
            </a:pPr>
            <a:r>
              <a:rPr lang="en-US" sz="2100" dirty="0"/>
              <a:t>Rapid turnover of executives costs time and money</a:t>
            </a:r>
          </a:p>
        </p:txBody>
      </p:sp>
    </p:spTree>
    <p:extLst>
      <p:ext uri="{BB962C8B-B14F-4D97-AF65-F5344CB8AC3E}">
        <p14:creationId xmlns:p14="http://schemas.microsoft.com/office/powerpoint/2010/main" val="73358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403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03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403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403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403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403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4036">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4036">
                                            <p:txEl>
                                              <p:pRg st="4" end="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4036">
                                            <p:txEl>
                                              <p:pRg st="5" end="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403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4403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t>Logistics</a:t>
            </a:r>
          </a:p>
        </p:txBody>
      </p:sp>
      <p:sp>
        <p:nvSpPr>
          <p:cNvPr id="2" name="Text Placeholder 1"/>
          <p:cNvSpPr>
            <a:spLocks noGrp="1"/>
          </p:cNvSpPr>
          <p:nvPr>
            <p:ph type="body" sz="half" idx="1"/>
          </p:nvPr>
        </p:nvSpPr>
        <p:spPr>
          <a:xfrm>
            <a:off x="762000" y="1752600"/>
            <a:ext cx="7467600" cy="5105400"/>
          </a:xfrm>
        </p:spPr>
        <p:txBody>
          <a:bodyPr>
            <a:normAutofit/>
          </a:bodyPr>
          <a:lstStyle/>
          <a:p>
            <a:pPr>
              <a:buSzPct val="100000"/>
              <a:buFont typeface="Wingdings" panose="05000000000000000000" pitchFamily="2" charset="2"/>
              <a:buChar char="§"/>
            </a:pPr>
            <a:r>
              <a:rPr lang="en-US" sz="2400" dirty="0"/>
              <a:t>All muted lines except presenters </a:t>
            </a:r>
          </a:p>
          <a:p>
            <a:pPr>
              <a:buSzPct val="100000"/>
              <a:buFont typeface="Wingdings" panose="05000000000000000000" pitchFamily="2" charset="2"/>
              <a:buChar char="§"/>
            </a:pPr>
            <a:r>
              <a:rPr lang="en-US" sz="2400" dirty="0"/>
              <a:t>Questions </a:t>
            </a:r>
          </a:p>
          <a:p>
            <a:pPr lvl="1">
              <a:buSzPct val="100000"/>
              <a:buFont typeface="Wingdings" panose="05000000000000000000" pitchFamily="2" charset="2"/>
              <a:buChar char="§"/>
            </a:pPr>
            <a:r>
              <a:rPr lang="en-US" sz="2200" dirty="0"/>
              <a:t>via web – use dashboard on your computer</a:t>
            </a:r>
          </a:p>
          <a:p>
            <a:pPr>
              <a:buSzPct val="100000"/>
              <a:buFont typeface="Wingdings" panose="05000000000000000000" pitchFamily="2" charset="2"/>
              <a:buChar char="§"/>
            </a:pPr>
            <a:r>
              <a:rPr lang="en-US" sz="2400" dirty="0"/>
              <a:t>Will get to as many questions as we can</a:t>
            </a:r>
          </a:p>
          <a:p>
            <a:pPr>
              <a:buSzPct val="100000"/>
              <a:buFont typeface="Wingdings" panose="05000000000000000000" pitchFamily="2" charset="2"/>
              <a:buChar char="§"/>
            </a:pPr>
            <a:r>
              <a:rPr lang="en-US" sz="2400" dirty="0"/>
              <a:t>Testimonials</a:t>
            </a:r>
          </a:p>
          <a:p>
            <a:pPr lvl="1">
              <a:buSzPct val="100000"/>
              <a:buFont typeface="Wingdings" panose="05000000000000000000" pitchFamily="2" charset="2"/>
              <a:buChar char="§"/>
            </a:pPr>
            <a:r>
              <a:rPr lang="en-US" dirty="0"/>
              <a:t>Unmute individuals that raise hand</a:t>
            </a:r>
          </a:p>
          <a:p>
            <a:pPr>
              <a:buSzPct val="100000"/>
              <a:buFont typeface="Wingdings" panose="05000000000000000000" pitchFamily="2" charset="2"/>
              <a:buChar char="§"/>
            </a:pPr>
            <a:r>
              <a:rPr lang="en-US" sz="2400" dirty="0"/>
              <a:t>Presentation recorded</a:t>
            </a:r>
          </a:p>
          <a:p>
            <a:pPr>
              <a:buSzPct val="100000"/>
              <a:buFont typeface="Wingdings" panose="05000000000000000000" pitchFamily="2" charset="2"/>
              <a:buChar char="§"/>
            </a:pPr>
            <a:r>
              <a:rPr lang="en-US" sz="2400" dirty="0"/>
              <a:t>Feedback welcome – kudos, comments, etc – email </a:t>
            </a:r>
            <a:r>
              <a:rPr lang="en-US" sz="2400" dirty="0">
                <a:hlinkClick r:id="rId2"/>
              </a:rPr>
              <a:t>mike-brown@nascanet.org</a:t>
            </a:r>
            <a:endParaRPr lang="en-US" sz="2400" dirty="0"/>
          </a:p>
          <a:p>
            <a:pPr marL="461962" indent="-342900">
              <a:buSzPct val="100000"/>
              <a:buFont typeface="Wingdings" panose="05000000000000000000" pitchFamily="2" charset="2"/>
              <a:buChar char="§"/>
            </a:pPr>
            <a:endParaRPr lang="en-US" sz="2400" dirty="0"/>
          </a:p>
          <a:p>
            <a:pPr>
              <a:buSzPct val="100000"/>
              <a:buFont typeface="Wingdings" panose="05000000000000000000" pitchFamily="2" charset="2"/>
              <a:buChar char="§"/>
            </a:pPr>
            <a:endParaRPr lang="en-US" sz="2400" dirty="0"/>
          </a:p>
        </p:txBody>
      </p:sp>
    </p:spTree>
    <p:extLst>
      <p:ext uri="{BB962C8B-B14F-4D97-AF65-F5344CB8AC3E}">
        <p14:creationId xmlns:p14="http://schemas.microsoft.com/office/powerpoint/2010/main" val="2888473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z="4000" dirty="0"/>
              <a:t>Board Members Toolkit</a:t>
            </a:r>
            <a:br>
              <a:rPr lang="en-US" dirty="0"/>
            </a:br>
            <a:r>
              <a:rPr lang="en-US" sz="1500" dirty="0"/>
              <a:t>from Association Management – January 2002</a:t>
            </a:r>
          </a:p>
        </p:txBody>
      </p:sp>
      <p:sp>
        <p:nvSpPr>
          <p:cNvPr id="55299" name="Rectangle 3"/>
          <p:cNvSpPr>
            <a:spLocks noGrp="1" noChangeArrowheads="1"/>
          </p:cNvSpPr>
          <p:nvPr>
            <p:ph type="body" sz="half" idx="1"/>
          </p:nvPr>
        </p:nvSpPr>
        <p:spPr>
          <a:xfrm>
            <a:off x="762000" y="1905000"/>
            <a:ext cx="3733800" cy="4495800"/>
          </a:xfrm>
        </p:spPr>
        <p:txBody>
          <a:bodyPr/>
          <a:lstStyle/>
          <a:p>
            <a:pPr>
              <a:lnSpc>
                <a:spcPct val="80000"/>
              </a:lnSpc>
              <a:buFont typeface="Wingdings" panose="05000000000000000000" pitchFamily="2" charset="2"/>
              <a:buChar char="§"/>
            </a:pPr>
            <a:r>
              <a:rPr lang="en-US" sz="2500" dirty="0"/>
              <a:t>Deal with the name game now</a:t>
            </a:r>
          </a:p>
          <a:p>
            <a:pPr>
              <a:lnSpc>
                <a:spcPct val="80000"/>
              </a:lnSpc>
              <a:buFont typeface="Wingdings" panose="05000000000000000000" pitchFamily="2" charset="2"/>
              <a:buChar char="§"/>
            </a:pPr>
            <a:r>
              <a:rPr lang="en-US" sz="2500" dirty="0"/>
              <a:t>Tune in to leading indicators</a:t>
            </a:r>
          </a:p>
          <a:p>
            <a:pPr>
              <a:lnSpc>
                <a:spcPct val="80000"/>
              </a:lnSpc>
              <a:buFont typeface="Wingdings" panose="05000000000000000000" pitchFamily="2" charset="2"/>
              <a:buChar char="§"/>
            </a:pPr>
            <a:r>
              <a:rPr lang="en-US" sz="2500" dirty="0"/>
              <a:t>Grow room for members</a:t>
            </a:r>
          </a:p>
          <a:p>
            <a:pPr>
              <a:lnSpc>
                <a:spcPct val="80000"/>
              </a:lnSpc>
              <a:buFont typeface="Wingdings" panose="05000000000000000000" pitchFamily="2" charset="2"/>
              <a:buChar char="§"/>
            </a:pPr>
            <a:r>
              <a:rPr lang="en-US" sz="2500" dirty="0"/>
              <a:t>Agree on what constitutes success</a:t>
            </a:r>
          </a:p>
          <a:p>
            <a:pPr>
              <a:lnSpc>
                <a:spcPct val="80000"/>
              </a:lnSpc>
              <a:buFont typeface="Wingdings" panose="05000000000000000000" pitchFamily="2" charset="2"/>
              <a:buChar char="§"/>
            </a:pPr>
            <a:r>
              <a:rPr lang="en-US" sz="2500" dirty="0"/>
              <a:t>Achievement flows from the team at the top</a:t>
            </a:r>
          </a:p>
          <a:p>
            <a:pPr>
              <a:lnSpc>
                <a:spcPct val="80000"/>
              </a:lnSpc>
              <a:buFont typeface="Wingdings" panose="05000000000000000000" pitchFamily="2" charset="2"/>
              <a:buChar char="§"/>
            </a:pPr>
            <a:r>
              <a:rPr lang="en-US" sz="2500" dirty="0"/>
              <a:t>Resist the temptation to micromanage</a:t>
            </a:r>
          </a:p>
          <a:p>
            <a:pPr>
              <a:lnSpc>
                <a:spcPct val="80000"/>
              </a:lnSpc>
              <a:buFont typeface="Wingdings" panose="05000000000000000000" pitchFamily="2" charset="2"/>
              <a:buChar char="§"/>
            </a:pPr>
            <a:endParaRPr lang="en-US" sz="2500" dirty="0"/>
          </a:p>
          <a:p>
            <a:pPr>
              <a:lnSpc>
                <a:spcPct val="80000"/>
              </a:lnSpc>
              <a:buFont typeface="Wingdings" panose="05000000000000000000" pitchFamily="2" charset="2"/>
              <a:buChar char="§"/>
            </a:pPr>
            <a:endParaRPr lang="en-US" sz="2500" dirty="0"/>
          </a:p>
        </p:txBody>
      </p:sp>
      <p:sp>
        <p:nvSpPr>
          <p:cNvPr id="55300" name="Rectangle 4"/>
          <p:cNvSpPr>
            <a:spLocks noGrp="1" noChangeArrowheads="1"/>
          </p:cNvSpPr>
          <p:nvPr>
            <p:ph type="body" sz="half" idx="2"/>
          </p:nvPr>
        </p:nvSpPr>
        <p:spPr>
          <a:xfrm>
            <a:off x="4724400" y="1905000"/>
            <a:ext cx="3810000" cy="4267200"/>
          </a:xfrm>
        </p:spPr>
        <p:txBody>
          <a:bodyPr/>
          <a:lstStyle/>
          <a:p>
            <a:pPr>
              <a:lnSpc>
                <a:spcPct val="80000"/>
              </a:lnSpc>
              <a:buFont typeface="Wingdings" panose="05000000000000000000" pitchFamily="2" charset="2"/>
              <a:buChar char="§"/>
            </a:pPr>
            <a:r>
              <a:rPr lang="en-US" sz="2500" dirty="0"/>
              <a:t>Bottom line: Money really matters</a:t>
            </a:r>
          </a:p>
          <a:p>
            <a:pPr>
              <a:lnSpc>
                <a:spcPct val="80000"/>
              </a:lnSpc>
              <a:buFont typeface="Wingdings" panose="05000000000000000000" pitchFamily="2" charset="2"/>
              <a:buChar char="§"/>
            </a:pPr>
            <a:r>
              <a:rPr lang="en-US" sz="2500" dirty="0"/>
              <a:t>Be mindful of other people’s time as well as your own</a:t>
            </a:r>
          </a:p>
          <a:p>
            <a:pPr>
              <a:lnSpc>
                <a:spcPct val="80000"/>
              </a:lnSpc>
              <a:buFont typeface="Wingdings" panose="05000000000000000000" pitchFamily="2" charset="2"/>
              <a:buChar char="§"/>
            </a:pPr>
            <a:r>
              <a:rPr lang="en-US" sz="2500" dirty="0"/>
              <a:t>Ask for great volunteers</a:t>
            </a:r>
          </a:p>
          <a:p>
            <a:pPr>
              <a:lnSpc>
                <a:spcPct val="80000"/>
              </a:lnSpc>
              <a:buFont typeface="Wingdings" panose="05000000000000000000" pitchFamily="2" charset="2"/>
              <a:buChar char="§"/>
            </a:pPr>
            <a:r>
              <a:rPr lang="en-US" sz="2500" dirty="0"/>
              <a:t>Effect a wonderful transition</a:t>
            </a:r>
          </a:p>
          <a:p>
            <a:pPr>
              <a:lnSpc>
                <a:spcPct val="80000"/>
              </a:lnSpc>
              <a:buFont typeface="Wingdings" panose="05000000000000000000" pitchFamily="2" charset="2"/>
              <a:buChar char="§"/>
            </a:pPr>
            <a:endParaRPr lang="en-US" sz="2500" dirty="0"/>
          </a:p>
        </p:txBody>
      </p:sp>
    </p:spTree>
    <p:extLst>
      <p:ext uri="{BB962C8B-B14F-4D97-AF65-F5344CB8AC3E}">
        <p14:creationId xmlns:p14="http://schemas.microsoft.com/office/powerpoint/2010/main" val="280486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2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529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5300">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5300">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5300">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530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P spid="55300"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9"/>
          <p:cNvSpPr>
            <a:spLocks noGrp="1" noChangeArrowheads="1"/>
          </p:cNvSpPr>
          <p:nvPr>
            <p:ph type="title"/>
          </p:nvPr>
        </p:nvSpPr>
        <p:spPr>
          <a:xfrm>
            <a:off x="685800" y="685800"/>
            <a:ext cx="7772400" cy="1143000"/>
          </a:xfrm>
        </p:spPr>
        <p:txBody>
          <a:bodyPr/>
          <a:lstStyle/>
          <a:p>
            <a:r>
              <a:rPr lang="en-US" sz="4000" b="1" dirty="0"/>
              <a:t>Open Questions &amp; Testimonials</a:t>
            </a:r>
            <a:endParaRPr lang="en-US" sz="4000" dirty="0"/>
          </a:p>
        </p:txBody>
      </p:sp>
      <p:sp>
        <p:nvSpPr>
          <p:cNvPr id="105475" name="Rectangle 3"/>
          <p:cNvSpPr>
            <a:spLocks noGrp="1" noChangeArrowheads="1"/>
          </p:cNvSpPr>
          <p:nvPr>
            <p:ph idx="1"/>
          </p:nvPr>
        </p:nvSpPr>
        <p:spPr/>
        <p:txBody>
          <a:bodyPr/>
          <a:lstStyle/>
          <a:p>
            <a:endParaRPr lang="en-US" altLang="en-US" dirty="0"/>
          </a:p>
        </p:txBody>
      </p:sp>
    </p:spTree>
    <p:extLst>
      <p:ext uri="{BB962C8B-B14F-4D97-AF65-F5344CB8AC3E}">
        <p14:creationId xmlns:p14="http://schemas.microsoft.com/office/powerpoint/2010/main" val="33299918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905000"/>
            <a:ext cx="6600451" cy="967381"/>
          </a:xfrm>
        </p:spPr>
        <p:txBody>
          <a:bodyPr/>
          <a:lstStyle/>
          <a:p>
            <a:r>
              <a:rPr lang="en-US" sz="4000" dirty="0"/>
              <a:t>Questions</a:t>
            </a:r>
          </a:p>
        </p:txBody>
      </p:sp>
      <p:sp>
        <p:nvSpPr>
          <p:cNvPr id="3" name="Subtitle 2"/>
          <p:cNvSpPr>
            <a:spLocks noGrp="1"/>
          </p:cNvSpPr>
          <p:nvPr>
            <p:ph type="subTitle" idx="1"/>
          </p:nvPr>
        </p:nvSpPr>
        <p:spPr>
          <a:xfrm>
            <a:off x="1219200" y="2971800"/>
            <a:ext cx="6400800" cy="1752600"/>
          </a:xfrm>
        </p:spPr>
        <p:txBody>
          <a:bodyPr>
            <a:normAutofit/>
          </a:bodyPr>
          <a:lstStyle/>
          <a:p>
            <a:pPr algn="l"/>
            <a:r>
              <a:rPr lang="en-US" sz="2400" dirty="0"/>
              <a:t>Use Dashboard questions area to ask questions of speakers via the web</a:t>
            </a:r>
          </a:p>
        </p:txBody>
      </p:sp>
    </p:spTree>
    <p:extLst>
      <p:ext uri="{BB962C8B-B14F-4D97-AF65-F5344CB8AC3E}">
        <p14:creationId xmlns:p14="http://schemas.microsoft.com/office/powerpoint/2010/main" val="42031218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533400"/>
            <a:ext cx="7543800" cy="1143000"/>
          </a:xfrm>
        </p:spPr>
        <p:txBody>
          <a:bodyPr>
            <a:normAutofit/>
          </a:bodyPr>
          <a:lstStyle/>
          <a:p>
            <a:r>
              <a:rPr lang="en-US" sz="4000" dirty="0"/>
              <a:t>Announcements</a:t>
            </a:r>
          </a:p>
        </p:txBody>
      </p:sp>
      <p:sp>
        <p:nvSpPr>
          <p:cNvPr id="2" name="Text Placeholder 1"/>
          <p:cNvSpPr>
            <a:spLocks noGrp="1"/>
          </p:cNvSpPr>
          <p:nvPr>
            <p:ph type="body" sz="half" idx="1"/>
          </p:nvPr>
        </p:nvSpPr>
        <p:spPr>
          <a:xfrm>
            <a:off x="1219200" y="1676400"/>
            <a:ext cx="7467600" cy="4495800"/>
          </a:xfrm>
        </p:spPr>
        <p:txBody>
          <a:bodyPr>
            <a:normAutofit/>
          </a:bodyPr>
          <a:lstStyle/>
          <a:p>
            <a:pPr>
              <a:buSzPct val="100000"/>
              <a:buFont typeface="Wingdings" panose="05000000000000000000" pitchFamily="2" charset="2"/>
              <a:buChar char="§"/>
            </a:pPr>
            <a:r>
              <a:rPr lang="en-US" sz="2800" dirty="0"/>
              <a:t>Join us for additional webinars</a:t>
            </a:r>
          </a:p>
          <a:p>
            <a:pPr>
              <a:buSzPct val="100000"/>
              <a:buFont typeface="Wingdings" panose="05000000000000000000" pitchFamily="2" charset="2"/>
              <a:buChar char="§"/>
            </a:pPr>
            <a:r>
              <a:rPr lang="en-US" sz="2800" dirty="0"/>
              <a:t>Visit </a:t>
            </a:r>
            <a:r>
              <a:rPr lang="en-US" sz="2800" u="sng" dirty="0">
                <a:hlinkClick r:id="rId2"/>
              </a:rPr>
              <a:t>www.nascanet.org</a:t>
            </a:r>
            <a:r>
              <a:rPr lang="en-US" sz="2800" dirty="0"/>
              <a:t> for more information.</a:t>
            </a:r>
          </a:p>
          <a:p>
            <a:pPr marL="119062" lvl="1" indent="0">
              <a:spcBef>
                <a:spcPct val="0"/>
              </a:spcBef>
              <a:buClr>
                <a:schemeClr val="accent1"/>
              </a:buClr>
              <a:buSzPct val="80000"/>
              <a:buNone/>
            </a:pPr>
            <a:endParaRPr lang="en-US" sz="2800" dirty="0"/>
          </a:p>
        </p:txBody>
      </p:sp>
    </p:spTree>
    <p:extLst>
      <p:ext uri="{BB962C8B-B14F-4D97-AF65-F5344CB8AC3E}">
        <p14:creationId xmlns:p14="http://schemas.microsoft.com/office/powerpoint/2010/main" val="1715302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1" y="1752601"/>
            <a:ext cx="7552266" cy="1219200"/>
          </a:xfrm>
        </p:spPr>
        <p:txBody>
          <a:bodyPr>
            <a:normAutofit/>
          </a:bodyPr>
          <a:lstStyle/>
          <a:p>
            <a:r>
              <a:rPr lang="en-US" sz="4000" dirty="0"/>
              <a:t>Closing Comments</a:t>
            </a:r>
          </a:p>
        </p:txBody>
      </p:sp>
      <p:sp>
        <p:nvSpPr>
          <p:cNvPr id="3" name="Subtitle 2"/>
          <p:cNvSpPr>
            <a:spLocks noGrp="1"/>
          </p:cNvSpPr>
          <p:nvPr>
            <p:ph type="subTitle" idx="1"/>
          </p:nvPr>
        </p:nvSpPr>
        <p:spPr>
          <a:xfrm>
            <a:off x="1028008" y="3276600"/>
            <a:ext cx="6400800" cy="1752600"/>
          </a:xfrm>
        </p:spPr>
        <p:txBody>
          <a:bodyPr>
            <a:normAutofit/>
          </a:bodyPr>
          <a:lstStyle/>
          <a:p>
            <a:pPr algn="l"/>
            <a:r>
              <a:rPr lang="en-US" sz="2400" dirty="0"/>
              <a:t>Mike Brown</a:t>
            </a:r>
          </a:p>
          <a:p>
            <a:pPr algn="l"/>
            <a:r>
              <a:rPr lang="en-US" sz="2400" dirty="0"/>
              <a:t>NASCA Executive Director</a:t>
            </a:r>
          </a:p>
        </p:txBody>
      </p:sp>
    </p:spTree>
    <p:extLst>
      <p:ext uri="{BB962C8B-B14F-4D97-AF65-F5344CB8AC3E}">
        <p14:creationId xmlns:p14="http://schemas.microsoft.com/office/powerpoint/2010/main" val="3606646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a:xfrm>
            <a:off x="685800" y="533400"/>
            <a:ext cx="7772400" cy="685800"/>
          </a:xfrm>
        </p:spPr>
        <p:txBody>
          <a:bodyPr/>
          <a:lstStyle/>
          <a:p>
            <a:pPr>
              <a:defRPr/>
            </a:pPr>
            <a:r>
              <a:rPr lang="en-US" sz="3600" dirty="0"/>
              <a:t>Board Works by Ledgerwood</a:t>
            </a:r>
          </a:p>
        </p:txBody>
      </p:sp>
      <p:sp>
        <p:nvSpPr>
          <p:cNvPr id="41987" name="Rectangle 3"/>
          <p:cNvSpPr>
            <a:spLocks noGrp="1" noChangeArrowheads="1"/>
          </p:cNvSpPr>
          <p:nvPr>
            <p:ph type="body" sz="half" idx="1"/>
          </p:nvPr>
        </p:nvSpPr>
        <p:spPr>
          <a:xfrm>
            <a:off x="838200" y="1676400"/>
            <a:ext cx="7943056" cy="4191000"/>
          </a:xfrm>
        </p:spPr>
        <p:txBody>
          <a:bodyPr/>
          <a:lstStyle/>
          <a:p>
            <a:pPr>
              <a:buFont typeface="Wingdings" panose="05000000000000000000" pitchFamily="2" charset="2"/>
              <a:buNone/>
            </a:pPr>
            <a:r>
              <a:rPr lang="en-US" altLang="en-US" sz="3600" b="1" dirty="0"/>
              <a:t>Ray Ledgerwood</a:t>
            </a:r>
          </a:p>
          <a:p>
            <a:pPr>
              <a:buFont typeface="Wingdings" panose="05000000000000000000" pitchFamily="2" charset="2"/>
              <a:buNone/>
            </a:pPr>
            <a:r>
              <a:rPr lang="en-US" altLang="en-US" sz="2400" dirty="0"/>
              <a:t>Owner</a:t>
            </a:r>
          </a:p>
          <a:p>
            <a:pPr>
              <a:buFont typeface="Wingdings" panose="05000000000000000000" pitchFamily="2" charset="2"/>
              <a:buNone/>
            </a:pPr>
            <a:r>
              <a:rPr lang="en-US" altLang="en-US" sz="2400" dirty="0"/>
              <a:t>1260 SE Harvest Drive</a:t>
            </a:r>
          </a:p>
          <a:p>
            <a:pPr>
              <a:buFont typeface="Wingdings" panose="05000000000000000000" pitchFamily="2" charset="2"/>
              <a:buNone/>
            </a:pPr>
            <a:r>
              <a:rPr lang="en-US" altLang="en-US" sz="2400" dirty="0"/>
              <a:t>Pullman, WA 99163</a:t>
            </a:r>
          </a:p>
          <a:p>
            <a:pPr>
              <a:buFont typeface="Wingdings" panose="05000000000000000000" pitchFamily="2" charset="2"/>
              <a:buNone/>
            </a:pPr>
            <a:r>
              <a:rPr lang="en-US" altLang="en-US" sz="2400" dirty="0"/>
              <a:t>Cell 208.301.4728</a:t>
            </a:r>
          </a:p>
          <a:p>
            <a:pPr>
              <a:buFont typeface="Wingdings" panose="05000000000000000000" pitchFamily="2" charset="2"/>
              <a:buNone/>
            </a:pPr>
            <a:r>
              <a:rPr lang="en-US" altLang="en-US" sz="2400" dirty="0"/>
              <a:t>Email </a:t>
            </a:r>
            <a:r>
              <a:rPr lang="en-US" altLang="en-US" sz="2400" dirty="0">
                <a:solidFill>
                  <a:schemeClr val="bg2"/>
                </a:solidFill>
                <a:hlinkClick r:id="rId3"/>
              </a:rPr>
              <a:t>rayledgerwood@msn.com</a:t>
            </a:r>
            <a:r>
              <a:rPr lang="en-US" altLang="en-US" sz="2400" dirty="0">
                <a:solidFill>
                  <a:schemeClr val="bg2"/>
                </a:solidFill>
              </a:rPr>
              <a:t> </a:t>
            </a:r>
            <a:r>
              <a:rPr lang="en-US" altLang="en-US" sz="2000" dirty="0">
                <a:solidFill>
                  <a:schemeClr val="bg2"/>
                </a:solidFill>
              </a:rPr>
              <a:t> </a:t>
            </a:r>
            <a:r>
              <a:rPr lang="en-US" altLang="en-US" sz="2800" dirty="0">
                <a:solidFill>
                  <a:schemeClr val="bg2"/>
                </a:solidFill>
              </a:rPr>
              <a:t>  </a:t>
            </a:r>
            <a:r>
              <a:rPr lang="en-US" altLang="en-US" sz="2800" dirty="0"/>
              <a:t> </a:t>
            </a:r>
          </a:p>
          <a:p>
            <a:pPr>
              <a:buFont typeface="Wingdings" panose="05000000000000000000" pitchFamily="2" charset="2"/>
              <a:buNone/>
            </a:pPr>
            <a:endParaRPr lang="en-US" altLang="en-US" sz="2800" dirty="0"/>
          </a:p>
        </p:txBody>
      </p:sp>
      <p:sp>
        <p:nvSpPr>
          <p:cNvPr id="41989" name="Slide Number Placeholder 6"/>
          <p:cNvSpPr>
            <a:spLocks noGrp="1"/>
          </p:cNvSpPr>
          <p:nvPr>
            <p:ph type="sldNum" sz="quarter" idx="4294967295"/>
          </p:nvPr>
        </p:nvSpPr>
        <p:spPr bwMode="auto">
          <a:xfrm>
            <a:off x="8410575" y="6477000"/>
            <a:ext cx="733425" cy="2746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A2CF186-469A-4978-BFFA-355A1082A69D}" type="slidenum">
              <a:rPr lang="en-US" altLang="en-US"/>
              <a:pPr/>
              <a:t>45</a:t>
            </a:fld>
            <a:endParaRPr lang="en-US" altLang="en-US"/>
          </a:p>
        </p:txBody>
      </p:sp>
    </p:spTree>
    <p:extLst>
      <p:ext uri="{BB962C8B-B14F-4D97-AF65-F5344CB8AC3E}">
        <p14:creationId xmlns:p14="http://schemas.microsoft.com/office/powerpoint/2010/main" val="12272997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Line 2"/>
          <p:cNvSpPr>
            <a:spLocks noChangeShapeType="1"/>
          </p:cNvSpPr>
          <p:nvPr/>
        </p:nvSpPr>
        <p:spPr bwMode="auto">
          <a:xfrm>
            <a:off x="4419600" y="2286000"/>
            <a:ext cx="0" cy="4114800"/>
          </a:xfrm>
          <a:prstGeom prst="line">
            <a:avLst/>
          </a:prstGeom>
          <a:noFill/>
          <a:ln w="12700">
            <a:solidFill>
              <a:schemeClr val="tx1"/>
            </a:solidFill>
            <a:round/>
            <a:headEnd/>
            <a:tailEnd/>
          </a:ln>
          <a:effectLst/>
        </p:spPr>
        <p:txBody>
          <a:bodyPr wrap="none" anchor="ctr"/>
          <a:lstStyle/>
          <a:p>
            <a:endParaRPr lang="en-US"/>
          </a:p>
        </p:txBody>
      </p:sp>
      <p:sp>
        <p:nvSpPr>
          <p:cNvPr id="31747" name="Line 3"/>
          <p:cNvSpPr>
            <a:spLocks noChangeShapeType="1"/>
          </p:cNvSpPr>
          <p:nvPr/>
        </p:nvSpPr>
        <p:spPr bwMode="auto">
          <a:xfrm>
            <a:off x="1676400" y="4038600"/>
            <a:ext cx="5943600" cy="0"/>
          </a:xfrm>
          <a:prstGeom prst="line">
            <a:avLst/>
          </a:prstGeom>
          <a:noFill/>
          <a:ln w="12700">
            <a:solidFill>
              <a:schemeClr val="tx1"/>
            </a:solidFill>
            <a:round/>
            <a:headEnd/>
            <a:tailEnd/>
          </a:ln>
          <a:effectLst/>
        </p:spPr>
        <p:txBody>
          <a:bodyPr wrap="none" anchor="ctr"/>
          <a:lstStyle/>
          <a:p>
            <a:endParaRPr lang="en-US"/>
          </a:p>
        </p:txBody>
      </p:sp>
      <p:sp>
        <p:nvSpPr>
          <p:cNvPr id="31748" name="Text Box 4"/>
          <p:cNvSpPr txBox="1">
            <a:spLocks noChangeArrowheads="1"/>
          </p:cNvSpPr>
          <p:nvPr/>
        </p:nvSpPr>
        <p:spPr bwMode="auto">
          <a:xfrm>
            <a:off x="1905000" y="2362200"/>
            <a:ext cx="2514600" cy="701675"/>
          </a:xfrm>
          <a:prstGeom prst="rect">
            <a:avLst/>
          </a:prstGeom>
          <a:noFill/>
          <a:ln w="12700">
            <a:noFill/>
            <a:miter lim="800000"/>
            <a:headEnd/>
            <a:tailEnd/>
          </a:ln>
          <a:effectLst/>
        </p:spPr>
        <p:txBody>
          <a:bodyPr>
            <a:spAutoFit/>
          </a:bodyPr>
          <a:lstStyle/>
          <a:p>
            <a:pPr>
              <a:spcBef>
                <a:spcPct val="50000"/>
              </a:spcBef>
            </a:pPr>
            <a:r>
              <a:rPr lang="en-US" sz="4000" b="1" u="sng">
                <a:solidFill>
                  <a:srgbClr val="FF0000"/>
                </a:solidFill>
                <a:latin typeface="Arial Black" pitchFamily="34" charset="0"/>
              </a:rPr>
              <a:t>Goals</a:t>
            </a:r>
            <a:endParaRPr lang="en-US" sz="4000">
              <a:solidFill>
                <a:srgbClr val="FF0000"/>
              </a:solidFill>
              <a:latin typeface="Arial Black" pitchFamily="34" charset="0"/>
            </a:endParaRPr>
          </a:p>
        </p:txBody>
      </p:sp>
      <p:sp>
        <p:nvSpPr>
          <p:cNvPr id="31749" name="Text Box 5"/>
          <p:cNvSpPr txBox="1">
            <a:spLocks noChangeArrowheads="1"/>
          </p:cNvSpPr>
          <p:nvPr/>
        </p:nvSpPr>
        <p:spPr bwMode="auto">
          <a:xfrm>
            <a:off x="4724400" y="2362200"/>
            <a:ext cx="3810000" cy="1311275"/>
          </a:xfrm>
          <a:prstGeom prst="rect">
            <a:avLst/>
          </a:prstGeom>
          <a:noFill/>
          <a:ln w="12700">
            <a:noFill/>
            <a:miter lim="800000"/>
            <a:headEnd/>
            <a:tailEnd/>
          </a:ln>
          <a:effectLst/>
        </p:spPr>
        <p:txBody>
          <a:bodyPr>
            <a:spAutoFit/>
          </a:bodyPr>
          <a:lstStyle/>
          <a:p>
            <a:r>
              <a:rPr lang="en-US" sz="4000" b="1" u="sng">
                <a:solidFill>
                  <a:schemeClr val="tx2"/>
                </a:solidFill>
                <a:latin typeface="Arial Black" pitchFamily="34" charset="0"/>
              </a:rPr>
              <a:t>Working</a:t>
            </a:r>
            <a:r>
              <a:rPr lang="en-US" sz="4000" u="sng">
                <a:solidFill>
                  <a:schemeClr val="tx2"/>
                </a:solidFill>
                <a:latin typeface="Arial Black" pitchFamily="34" charset="0"/>
              </a:rPr>
              <a:t> </a:t>
            </a:r>
            <a:r>
              <a:rPr lang="en-US" sz="4000" b="1" u="sng">
                <a:solidFill>
                  <a:schemeClr val="tx2"/>
                </a:solidFill>
                <a:latin typeface="Arial Black" pitchFamily="34" charset="0"/>
              </a:rPr>
              <a:t>Environment</a:t>
            </a:r>
            <a:endParaRPr lang="en-US" sz="4000">
              <a:solidFill>
                <a:schemeClr val="tx2"/>
              </a:solidFill>
              <a:latin typeface="Arial Black" pitchFamily="34" charset="0"/>
            </a:endParaRPr>
          </a:p>
        </p:txBody>
      </p:sp>
      <p:sp>
        <p:nvSpPr>
          <p:cNvPr id="31750" name="Text Box 6"/>
          <p:cNvSpPr txBox="1">
            <a:spLocks noChangeArrowheads="1"/>
          </p:cNvSpPr>
          <p:nvPr/>
        </p:nvSpPr>
        <p:spPr bwMode="auto">
          <a:xfrm>
            <a:off x="4724400" y="4343400"/>
            <a:ext cx="3505200" cy="701675"/>
          </a:xfrm>
          <a:prstGeom prst="rect">
            <a:avLst/>
          </a:prstGeom>
          <a:noFill/>
          <a:ln w="12700">
            <a:noFill/>
            <a:miter lim="800000"/>
            <a:headEnd/>
            <a:tailEnd/>
          </a:ln>
          <a:effectLst/>
        </p:spPr>
        <p:txBody>
          <a:bodyPr wrap="square">
            <a:spAutoFit/>
          </a:bodyPr>
          <a:lstStyle/>
          <a:p>
            <a:pPr>
              <a:spcBef>
                <a:spcPct val="50000"/>
              </a:spcBef>
            </a:pPr>
            <a:r>
              <a:rPr lang="en-US" sz="4000" b="1" u="sng" dirty="0">
                <a:solidFill>
                  <a:srgbClr val="3333FF"/>
                </a:solidFill>
                <a:latin typeface="Arial Black" pitchFamily="34" charset="0"/>
              </a:rPr>
              <a:t>Procedures</a:t>
            </a:r>
            <a:endParaRPr lang="en-US" sz="4000" u="sng" dirty="0">
              <a:solidFill>
                <a:schemeClr val="accent2"/>
              </a:solidFill>
              <a:latin typeface="Arial Black" pitchFamily="34" charset="0"/>
            </a:endParaRPr>
          </a:p>
        </p:txBody>
      </p:sp>
      <p:sp>
        <p:nvSpPr>
          <p:cNvPr id="31751" name="Text Box 7"/>
          <p:cNvSpPr txBox="1">
            <a:spLocks noChangeArrowheads="1"/>
          </p:cNvSpPr>
          <p:nvPr/>
        </p:nvSpPr>
        <p:spPr bwMode="auto">
          <a:xfrm>
            <a:off x="1447800" y="4343400"/>
            <a:ext cx="2743200" cy="701675"/>
          </a:xfrm>
          <a:prstGeom prst="rect">
            <a:avLst/>
          </a:prstGeom>
          <a:noFill/>
          <a:ln w="12700">
            <a:noFill/>
            <a:miter lim="800000"/>
            <a:headEnd/>
            <a:tailEnd/>
          </a:ln>
          <a:effectLst/>
        </p:spPr>
        <p:txBody>
          <a:bodyPr>
            <a:spAutoFit/>
          </a:bodyPr>
          <a:lstStyle/>
          <a:p>
            <a:pPr>
              <a:spcBef>
                <a:spcPct val="50000"/>
              </a:spcBef>
            </a:pPr>
            <a:r>
              <a:rPr lang="en-US" sz="4000" b="1" u="sng">
                <a:solidFill>
                  <a:srgbClr val="33CC33"/>
                </a:solidFill>
                <a:latin typeface="Arial Black" pitchFamily="34" charset="0"/>
              </a:rPr>
              <a:t>Tensions</a:t>
            </a:r>
            <a:endParaRPr lang="en-US" sz="4000">
              <a:latin typeface="Arial Black" pitchFamily="34" charset="0"/>
            </a:endParaRPr>
          </a:p>
        </p:txBody>
      </p:sp>
      <p:sp>
        <p:nvSpPr>
          <p:cNvPr id="31753" name="Rectangle 9"/>
          <p:cNvSpPr>
            <a:spLocks noGrp="1" noChangeArrowheads="1"/>
          </p:cNvSpPr>
          <p:nvPr>
            <p:ph type="title"/>
          </p:nvPr>
        </p:nvSpPr>
        <p:spPr>
          <a:noFill/>
          <a:ln/>
        </p:spPr>
        <p:txBody>
          <a:bodyPr anchor="ctr"/>
          <a:lstStyle/>
          <a:p>
            <a:r>
              <a:rPr lang="en-US"/>
              <a:t>Effective Organizations</a:t>
            </a:r>
          </a:p>
        </p:txBody>
      </p:sp>
    </p:spTree>
    <p:extLst>
      <p:ext uri="{BB962C8B-B14F-4D97-AF65-F5344CB8AC3E}">
        <p14:creationId xmlns:p14="http://schemas.microsoft.com/office/powerpoint/2010/main" val="231062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 calcmode="lin" valueType="num">
                                      <p:cBhvr additive="base">
                                        <p:cTn id="7" dur="500" fill="hold"/>
                                        <p:tgtEl>
                                          <p:spTgt spid="31748"/>
                                        </p:tgtEl>
                                        <p:attrNameLst>
                                          <p:attrName>ppt_x</p:attrName>
                                        </p:attrNameLst>
                                      </p:cBhvr>
                                      <p:tavLst>
                                        <p:tav tm="0">
                                          <p:val>
                                            <p:strVal val="0-#ppt_w/2"/>
                                          </p:val>
                                        </p:tav>
                                        <p:tav tm="100000">
                                          <p:val>
                                            <p:strVal val="#ppt_x"/>
                                          </p:val>
                                        </p:tav>
                                      </p:tavLst>
                                    </p:anim>
                                    <p:anim calcmode="lin" valueType="num">
                                      <p:cBhvr additive="base">
                                        <p:cTn id="8" dur="500" fill="hold"/>
                                        <p:tgtEl>
                                          <p:spTgt spid="3174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9"/>
                                        </p:tgtEl>
                                        <p:attrNameLst>
                                          <p:attrName>style.visibility</p:attrName>
                                        </p:attrNameLst>
                                      </p:cBhvr>
                                      <p:to>
                                        <p:strVal val="visible"/>
                                      </p:to>
                                    </p:set>
                                    <p:anim calcmode="lin" valueType="num">
                                      <p:cBhvr additive="base">
                                        <p:cTn id="13" dur="500" fill="hold"/>
                                        <p:tgtEl>
                                          <p:spTgt spid="31749"/>
                                        </p:tgtEl>
                                        <p:attrNameLst>
                                          <p:attrName>ppt_x</p:attrName>
                                        </p:attrNameLst>
                                      </p:cBhvr>
                                      <p:tavLst>
                                        <p:tav tm="0">
                                          <p:val>
                                            <p:strVal val="0-#ppt_w/2"/>
                                          </p:val>
                                        </p:tav>
                                        <p:tav tm="100000">
                                          <p:val>
                                            <p:strVal val="#ppt_x"/>
                                          </p:val>
                                        </p:tav>
                                      </p:tavLst>
                                    </p:anim>
                                    <p:anim calcmode="lin" valueType="num">
                                      <p:cBhvr additive="base">
                                        <p:cTn id="14" dur="500" fill="hold"/>
                                        <p:tgtEl>
                                          <p:spTgt spid="3174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50"/>
                                        </p:tgtEl>
                                        <p:attrNameLst>
                                          <p:attrName>style.visibility</p:attrName>
                                        </p:attrNameLst>
                                      </p:cBhvr>
                                      <p:to>
                                        <p:strVal val="visible"/>
                                      </p:to>
                                    </p:set>
                                    <p:anim calcmode="lin" valueType="num">
                                      <p:cBhvr additive="base">
                                        <p:cTn id="19" dur="500" fill="hold"/>
                                        <p:tgtEl>
                                          <p:spTgt spid="31750"/>
                                        </p:tgtEl>
                                        <p:attrNameLst>
                                          <p:attrName>ppt_x</p:attrName>
                                        </p:attrNameLst>
                                      </p:cBhvr>
                                      <p:tavLst>
                                        <p:tav tm="0">
                                          <p:val>
                                            <p:strVal val="0-#ppt_w/2"/>
                                          </p:val>
                                        </p:tav>
                                        <p:tav tm="100000">
                                          <p:val>
                                            <p:strVal val="#ppt_x"/>
                                          </p:val>
                                        </p:tav>
                                      </p:tavLst>
                                    </p:anim>
                                    <p:anim calcmode="lin" valueType="num">
                                      <p:cBhvr additive="base">
                                        <p:cTn id="20" dur="500" fill="hold"/>
                                        <p:tgtEl>
                                          <p:spTgt spid="3175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751"/>
                                        </p:tgtEl>
                                        <p:attrNameLst>
                                          <p:attrName>style.visibility</p:attrName>
                                        </p:attrNameLst>
                                      </p:cBhvr>
                                      <p:to>
                                        <p:strVal val="visible"/>
                                      </p:to>
                                    </p:set>
                                    <p:anim calcmode="lin" valueType="num">
                                      <p:cBhvr additive="base">
                                        <p:cTn id="25" dur="500" fill="hold"/>
                                        <p:tgtEl>
                                          <p:spTgt spid="31751"/>
                                        </p:tgtEl>
                                        <p:attrNameLst>
                                          <p:attrName>ppt_x</p:attrName>
                                        </p:attrNameLst>
                                      </p:cBhvr>
                                      <p:tavLst>
                                        <p:tav tm="0">
                                          <p:val>
                                            <p:strVal val="0-#ppt_w/2"/>
                                          </p:val>
                                        </p:tav>
                                        <p:tav tm="100000">
                                          <p:val>
                                            <p:strVal val="#ppt_x"/>
                                          </p:val>
                                        </p:tav>
                                      </p:tavLst>
                                    </p:anim>
                                    <p:anim calcmode="lin" valueType="num">
                                      <p:cBhvr additive="base">
                                        <p:cTn id="26" dur="500" fill="hold"/>
                                        <p:tgtEl>
                                          <p:spTgt spid="317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utoUpdateAnimBg="0"/>
      <p:bldP spid="31749" grpId="0" autoUpdateAnimBg="0"/>
      <p:bldP spid="31750" grpId="0" autoUpdateAnimBg="0"/>
      <p:bldP spid="31751"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R before I and T</a:t>
            </a:r>
          </a:p>
        </p:txBody>
      </p:sp>
      <p:sp>
        <p:nvSpPr>
          <p:cNvPr id="32771" name="Rectangle 3"/>
          <p:cNvSpPr>
            <a:spLocks noGrp="1" noChangeArrowheads="1"/>
          </p:cNvSpPr>
          <p:nvPr>
            <p:ph type="body" idx="1"/>
          </p:nvPr>
        </p:nvSpPr>
        <p:spPr/>
        <p:txBody>
          <a:bodyPr/>
          <a:lstStyle/>
          <a:p>
            <a:r>
              <a:rPr lang="en-US"/>
              <a:t>Relationships before issues and tasks</a:t>
            </a:r>
          </a:p>
          <a:p>
            <a:r>
              <a:rPr lang="en-US"/>
              <a:t>Relationship “Bank Account”</a:t>
            </a:r>
          </a:p>
          <a:p>
            <a:pPr lvl="1"/>
            <a:r>
              <a:rPr lang="en-US"/>
              <a:t>Deposits</a:t>
            </a:r>
          </a:p>
          <a:p>
            <a:pPr lvl="1"/>
            <a:r>
              <a:rPr lang="en-US"/>
              <a:t>Withdrawals</a:t>
            </a:r>
          </a:p>
          <a:p>
            <a:pPr lvl="1"/>
            <a:r>
              <a:rPr lang="en-US"/>
              <a:t>Overdrawn?</a:t>
            </a:r>
          </a:p>
        </p:txBody>
      </p:sp>
    </p:spTree>
    <p:extLst>
      <p:ext uri="{BB962C8B-B14F-4D97-AF65-F5344CB8AC3E}">
        <p14:creationId xmlns:p14="http://schemas.microsoft.com/office/powerpoint/2010/main" val="2961176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blinds(horizontal)">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blinds(horizontal)">
                                      <p:cBhvr>
                                        <p:cTn id="12" dur="500"/>
                                        <p:tgtEl>
                                          <p:spTgt spid="327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blinds(horizontal)">
                                      <p:cBhvr>
                                        <p:cTn id="17" dur="500"/>
                                        <p:tgtEl>
                                          <p:spTgt spid="327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blinds(horizontal)">
                                      <p:cBhvr>
                                        <p:cTn id="22" dur="500"/>
                                        <p:tgtEl>
                                          <p:spTgt spid="327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2771">
                                            <p:txEl>
                                              <p:pRg st="4" end="4"/>
                                            </p:txEl>
                                          </p:spTgt>
                                        </p:tgtEl>
                                        <p:attrNameLst>
                                          <p:attrName>style.visibility</p:attrName>
                                        </p:attrNameLst>
                                      </p:cBhvr>
                                      <p:to>
                                        <p:strVal val="visible"/>
                                      </p:to>
                                    </p:set>
                                    <p:animEffect transition="in" filter="blinds(horizontal)">
                                      <p:cBhvr>
                                        <p:cTn id="27" dur="500"/>
                                        <p:tgtEl>
                                          <p:spTgt spid="327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childTnLst>
                                    <p:set>
                                      <p:cBhvr>
                                        <p:cTn id="31"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childTnLst>
                                    <p:set>
                                      <p:cBhvr>
                                        <p:cTn id="35" dur="1" fill="hold">
                                          <p:stCondLst>
                                            <p:cond delay="0"/>
                                          </p:stCondLst>
                                        </p:cTn>
                                        <p:tgtEl>
                                          <p:spTgt spid="32771">
                                            <p:txEl>
                                              <p:pRg st="1" end="1"/>
                                            </p:txEl>
                                          </p:spTgt>
                                        </p:tgtEl>
                                        <p:attrNameLst>
                                          <p:attrName>style.visibility</p:attrName>
                                        </p:attrNameLst>
                                      </p:cBhvr>
                                      <p:to>
                                        <p:strVal val="visible"/>
                                      </p:to>
                                    </p:set>
                                  </p:childTnLst>
                                </p:cTn>
                              </p:par>
                              <p:par>
                                <p:cTn id="36" presetID="1" presetClass="entr" presetSubtype="0" fill="hold" grpId="1" nodeType="withEffect">
                                  <p:stCondLst>
                                    <p:cond delay="0"/>
                                  </p:stCondLst>
                                  <p:childTnLst>
                                    <p:set>
                                      <p:cBhvr>
                                        <p:cTn id="37" dur="1" fill="hold">
                                          <p:stCondLst>
                                            <p:cond delay="0"/>
                                          </p:stCondLst>
                                        </p:cTn>
                                        <p:tgtEl>
                                          <p:spTgt spid="32771">
                                            <p:txEl>
                                              <p:pRg st="2" end="2"/>
                                            </p:txEl>
                                          </p:spTgt>
                                        </p:tgtEl>
                                        <p:attrNameLst>
                                          <p:attrName>style.visibility</p:attrName>
                                        </p:attrNameLst>
                                      </p:cBhvr>
                                      <p:to>
                                        <p:strVal val="visible"/>
                                      </p:to>
                                    </p:set>
                                  </p:childTnLst>
                                </p:cTn>
                              </p:par>
                              <p:par>
                                <p:cTn id="38" presetID="1" presetClass="entr" presetSubtype="0" fill="hold" grpId="1" nodeType="withEffect">
                                  <p:stCondLst>
                                    <p:cond delay="0"/>
                                  </p:stCondLst>
                                  <p:childTnLst>
                                    <p:set>
                                      <p:cBhvr>
                                        <p:cTn id="39" dur="1" fill="hold">
                                          <p:stCondLst>
                                            <p:cond delay="0"/>
                                          </p:stCondLst>
                                        </p:cTn>
                                        <p:tgtEl>
                                          <p:spTgt spid="32771">
                                            <p:txEl>
                                              <p:pRg st="3" end="3"/>
                                            </p:txEl>
                                          </p:spTgt>
                                        </p:tgtEl>
                                        <p:attrNameLst>
                                          <p:attrName>style.visibility</p:attrName>
                                        </p:attrNameLst>
                                      </p:cBhvr>
                                      <p:to>
                                        <p:strVal val="visible"/>
                                      </p:to>
                                    </p:set>
                                  </p:childTnLst>
                                </p:cTn>
                              </p:par>
                              <p:par>
                                <p:cTn id="40" presetID="1" presetClass="entr" presetSubtype="0" fill="hold" grpId="1" nodeType="withEffect">
                                  <p:stCondLst>
                                    <p:cond delay="0"/>
                                  </p:stCondLst>
                                  <p:childTnLst>
                                    <p:set>
                                      <p:cBhvr>
                                        <p:cTn id="41"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uiExpand="1" build="p"/>
      <p:bldP spid="32771"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t>Description</a:t>
            </a:r>
          </a:p>
        </p:txBody>
      </p:sp>
      <p:sp>
        <p:nvSpPr>
          <p:cNvPr id="2" name="Text Placeholder 1"/>
          <p:cNvSpPr>
            <a:spLocks noGrp="1"/>
          </p:cNvSpPr>
          <p:nvPr>
            <p:ph type="body" sz="half" idx="1"/>
          </p:nvPr>
        </p:nvSpPr>
        <p:spPr>
          <a:xfrm>
            <a:off x="884514" y="1752600"/>
            <a:ext cx="7580312" cy="4648200"/>
          </a:xfrm>
        </p:spPr>
        <p:txBody>
          <a:bodyPr>
            <a:normAutofit/>
          </a:bodyPr>
          <a:lstStyle/>
          <a:p>
            <a:pPr>
              <a:buSzPct val="100000"/>
              <a:buFont typeface="Wingdings" panose="05000000000000000000" pitchFamily="2" charset="2"/>
              <a:buChar char="§"/>
            </a:pPr>
            <a:r>
              <a:rPr lang="en-US" dirty="0"/>
              <a:t>NASCA informational webinar on tips and ideas for recruiting outstanding board members for your conservation district, state association, and state conservation boards. </a:t>
            </a:r>
          </a:p>
          <a:p>
            <a:pPr>
              <a:buSzPct val="100000"/>
              <a:buFont typeface="Wingdings" panose="05000000000000000000" pitchFamily="2" charset="2"/>
              <a:buChar char="§"/>
            </a:pPr>
            <a:r>
              <a:rPr lang="en-US" dirty="0"/>
              <a:t>Learn from examples of successful board member recruiting from across the nation.</a:t>
            </a:r>
            <a:endParaRPr lang="en-US" sz="2400" dirty="0"/>
          </a:p>
        </p:txBody>
      </p:sp>
    </p:spTree>
    <p:extLst>
      <p:ext uri="{BB962C8B-B14F-4D97-AF65-F5344CB8AC3E}">
        <p14:creationId xmlns:p14="http://schemas.microsoft.com/office/powerpoint/2010/main" val="4038426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title"/>
          </p:nvPr>
        </p:nvSpPr>
        <p:spPr/>
        <p:txBody>
          <a:bodyPr/>
          <a:lstStyle/>
          <a:p>
            <a:r>
              <a:rPr lang="en-US" altLang="en-US" dirty="0"/>
              <a:t>Opening Comments</a:t>
            </a:r>
          </a:p>
        </p:txBody>
      </p:sp>
      <p:sp>
        <p:nvSpPr>
          <p:cNvPr id="270340" name="Rectangle 4"/>
          <p:cNvSpPr>
            <a:spLocks noGrp="1" noChangeArrowheads="1"/>
          </p:cNvSpPr>
          <p:nvPr>
            <p:ph type="body" sz="half" idx="1"/>
          </p:nvPr>
        </p:nvSpPr>
        <p:spPr>
          <a:xfrm>
            <a:off x="1182688" y="2017713"/>
            <a:ext cx="6742112" cy="4114800"/>
          </a:xfrm>
        </p:spPr>
        <p:txBody>
          <a:bodyPr/>
          <a:lstStyle/>
          <a:p>
            <a:pPr marL="0" indent="0">
              <a:spcBef>
                <a:spcPts val="0"/>
              </a:spcBef>
              <a:buNone/>
            </a:pPr>
            <a:r>
              <a:rPr lang="en-US" sz="2800" dirty="0"/>
              <a:t>“When you get where you're </a:t>
            </a:r>
            <a:r>
              <a:rPr lang="en-US" sz="2800" dirty="0" err="1"/>
              <a:t>goin</a:t>
            </a:r>
            <a:r>
              <a:rPr lang="en-US" sz="2800" dirty="0"/>
              <a:t>'</a:t>
            </a:r>
            <a:br>
              <a:rPr lang="en-US" sz="2800" dirty="0"/>
            </a:br>
            <a:r>
              <a:rPr lang="en-US" sz="2800" dirty="0"/>
              <a:t>Don't forget turn back around</a:t>
            </a:r>
            <a:br>
              <a:rPr lang="en-US" sz="2800" dirty="0"/>
            </a:br>
            <a:r>
              <a:rPr lang="en-US" sz="2800" dirty="0"/>
              <a:t>And help the next one in line</a:t>
            </a:r>
          </a:p>
          <a:p>
            <a:pPr marL="0" indent="0">
              <a:spcBef>
                <a:spcPts val="0"/>
              </a:spcBef>
              <a:buNone/>
            </a:pPr>
            <a:r>
              <a:rPr lang="en-US" sz="2800" dirty="0"/>
              <a:t>Always stay humble and kind” </a:t>
            </a:r>
          </a:p>
          <a:p>
            <a:pPr marL="0" indent="0">
              <a:spcBef>
                <a:spcPts val="0"/>
              </a:spcBef>
              <a:buNone/>
            </a:pPr>
            <a:endParaRPr lang="en-US" sz="2800" dirty="0"/>
          </a:p>
          <a:p>
            <a:pPr marL="0" indent="0">
              <a:spcBef>
                <a:spcPts val="0"/>
              </a:spcBef>
              <a:buNone/>
            </a:pPr>
            <a:endParaRPr lang="en-US" sz="2800" dirty="0"/>
          </a:p>
          <a:p>
            <a:pPr marL="0" indent="0">
              <a:spcBef>
                <a:spcPts val="0"/>
              </a:spcBef>
              <a:buNone/>
            </a:pPr>
            <a:r>
              <a:rPr lang="en-US" sz="1800" dirty="0"/>
              <a:t>Humble And Kind</a:t>
            </a:r>
          </a:p>
          <a:p>
            <a:pPr marL="0" indent="0">
              <a:spcBef>
                <a:spcPts val="0"/>
              </a:spcBef>
              <a:buNone/>
            </a:pPr>
            <a:r>
              <a:rPr lang="en-US" sz="1800" dirty="0"/>
              <a:t>Tim McGraw </a:t>
            </a:r>
          </a:p>
          <a:p>
            <a:pPr>
              <a:buFont typeface="Wingdings" panose="05000000000000000000" pitchFamily="2" charset="2"/>
              <a:buNone/>
            </a:pPr>
            <a:endParaRPr lang="en-US" altLang="en-US" sz="2800" dirty="0"/>
          </a:p>
        </p:txBody>
      </p:sp>
    </p:spTree>
    <p:extLst>
      <p:ext uri="{BB962C8B-B14F-4D97-AF65-F5344CB8AC3E}">
        <p14:creationId xmlns:p14="http://schemas.microsoft.com/office/powerpoint/2010/main" val="1102517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wd">
                                    <p:tmAbs val="500"/>
                                  </p:iterate>
                                  <p:childTnLst>
                                    <p:set>
                                      <p:cBhvr>
                                        <p:cTn id="6" dur="1" fill="hold">
                                          <p:stCondLst>
                                            <p:cond delay="0"/>
                                          </p:stCondLst>
                                        </p:cTn>
                                        <p:tgtEl>
                                          <p:spTgt spid="270340">
                                            <p:txEl>
                                              <p:pRg st="0" end="0"/>
                                            </p:txEl>
                                          </p:spTgt>
                                        </p:tgtEl>
                                        <p:attrNameLst>
                                          <p:attrName>style.visibility</p:attrName>
                                        </p:attrNameLst>
                                      </p:cBhvr>
                                      <p:to>
                                        <p:strVal val="visible"/>
                                      </p:to>
                                    </p:set>
                                  </p:childTnLst>
                                </p:cTn>
                              </p:par>
                            </p:childTnLst>
                          </p:cTn>
                        </p:par>
                        <p:par>
                          <p:cTn id="7" fill="hold">
                            <p:stCondLst>
                              <p:cond delay="9501"/>
                            </p:stCondLst>
                            <p:childTnLst>
                              <p:par>
                                <p:cTn id="8" presetID="1" presetClass="entr" presetSubtype="0" fill="hold" nodeType="afterEffect">
                                  <p:stCondLst>
                                    <p:cond delay="0"/>
                                  </p:stCondLst>
                                  <p:iterate type="wd">
                                    <p:tmAbs val="500"/>
                                  </p:iterate>
                                  <p:childTnLst>
                                    <p:set>
                                      <p:cBhvr>
                                        <p:cTn id="9" dur="1" fill="hold">
                                          <p:stCondLst>
                                            <p:cond delay="0"/>
                                          </p:stCondLst>
                                        </p:cTn>
                                        <p:tgtEl>
                                          <p:spTgt spid="270340">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70340">
                                            <p:txEl>
                                              <p:pRg st="4" end="4"/>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7034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4000">
                <a:latin typeface="+mj-lt"/>
              </a:rPr>
              <a:t>Agenda</a:t>
            </a:r>
          </a:p>
        </p:txBody>
      </p:sp>
      <p:sp>
        <p:nvSpPr>
          <p:cNvPr id="747523" name="Rectangle 3"/>
          <p:cNvSpPr>
            <a:spLocks noGrp="1" noChangeArrowheads="1"/>
          </p:cNvSpPr>
          <p:nvPr>
            <p:ph idx="1"/>
          </p:nvPr>
        </p:nvSpPr>
        <p:spPr/>
        <p:txBody>
          <a:bodyPr/>
          <a:lstStyle/>
          <a:p>
            <a:r>
              <a:rPr lang="en-US" altLang="en-US" sz="2800" dirty="0"/>
              <a:t>Agenda &amp; Session Purpose</a:t>
            </a:r>
          </a:p>
          <a:p>
            <a:r>
              <a:rPr lang="en-US" altLang="en-US" sz="2800" dirty="0"/>
              <a:t>Qualities We Want in Our Board Members</a:t>
            </a:r>
          </a:p>
          <a:p>
            <a:r>
              <a:rPr lang="en-US" altLang="en-US" sz="2800" dirty="0"/>
              <a:t>Motivations to Serve as a Board Member</a:t>
            </a:r>
          </a:p>
          <a:p>
            <a:r>
              <a:rPr lang="en-US" altLang="en-US" sz="2800" dirty="0"/>
              <a:t>The “Next” Board Member Needed</a:t>
            </a:r>
          </a:p>
          <a:p>
            <a:r>
              <a:rPr lang="en-US" altLang="en-US" sz="2800" dirty="0"/>
              <a:t>Recruitment Methods</a:t>
            </a:r>
          </a:p>
          <a:p>
            <a:r>
              <a:rPr lang="en-US" altLang="en-US" sz="2800" dirty="0"/>
              <a:t>Testimonials from Participants</a:t>
            </a:r>
          </a:p>
          <a:p>
            <a:r>
              <a:rPr lang="en-US" altLang="en-US" sz="2800" dirty="0"/>
              <a:t>Open Questions &amp; Discussion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47523">
                                            <p:txEl>
                                              <p:pRg st="0" end="0"/>
                                            </p:txEl>
                                          </p:spTgt>
                                        </p:tgtEl>
                                        <p:attrNameLst>
                                          <p:attrName>style.visibility</p:attrName>
                                        </p:attrNameLst>
                                      </p:cBhvr>
                                      <p:to>
                                        <p:strVal val="visible"/>
                                      </p:to>
                                    </p:set>
                                    <p:anim calcmode="lin" valueType="num">
                                      <p:cBhvr>
                                        <p:cTn id="7" dur="1000" fill="hold"/>
                                        <p:tgtEl>
                                          <p:spTgt spid="74752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4752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4752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47523">
                                            <p:txEl>
                                              <p:pRg st="1" end="1"/>
                                            </p:txEl>
                                          </p:spTgt>
                                        </p:tgtEl>
                                        <p:attrNameLst>
                                          <p:attrName>style.visibility</p:attrName>
                                        </p:attrNameLst>
                                      </p:cBhvr>
                                      <p:to>
                                        <p:strVal val="visible"/>
                                      </p:to>
                                    </p:set>
                                    <p:anim calcmode="lin" valueType="num">
                                      <p:cBhvr>
                                        <p:cTn id="14" dur="1000" fill="hold"/>
                                        <p:tgtEl>
                                          <p:spTgt spid="74752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74752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74752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47523">
                                            <p:txEl>
                                              <p:pRg st="2" end="2"/>
                                            </p:txEl>
                                          </p:spTgt>
                                        </p:tgtEl>
                                        <p:attrNameLst>
                                          <p:attrName>style.visibility</p:attrName>
                                        </p:attrNameLst>
                                      </p:cBhvr>
                                      <p:to>
                                        <p:strVal val="visible"/>
                                      </p:to>
                                    </p:set>
                                    <p:anim calcmode="lin" valueType="num">
                                      <p:cBhvr>
                                        <p:cTn id="21" dur="1000" fill="hold"/>
                                        <p:tgtEl>
                                          <p:spTgt spid="74752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74752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74752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47523">
                                            <p:txEl>
                                              <p:pRg st="3" end="3"/>
                                            </p:txEl>
                                          </p:spTgt>
                                        </p:tgtEl>
                                        <p:attrNameLst>
                                          <p:attrName>style.visibility</p:attrName>
                                        </p:attrNameLst>
                                      </p:cBhvr>
                                      <p:to>
                                        <p:strVal val="visible"/>
                                      </p:to>
                                    </p:set>
                                    <p:anim calcmode="lin" valueType="num">
                                      <p:cBhvr>
                                        <p:cTn id="28" dur="1000" fill="hold"/>
                                        <p:tgtEl>
                                          <p:spTgt spid="74752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74752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74752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47523">
                                            <p:txEl>
                                              <p:pRg st="4" end="4"/>
                                            </p:txEl>
                                          </p:spTgt>
                                        </p:tgtEl>
                                        <p:attrNameLst>
                                          <p:attrName>style.visibility</p:attrName>
                                        </p:attrNameLst>
                                      </p:cBhvr>
                                      <p:to>
                                        <p:strVal val="visible"/>
                                      </p:to>
                                    </p:set>
                                    <p:anim calcmode="lin" valueType="num">
                                      <p:cBhvr>
                                        <p:cTn id="35" dur="1000" fill="hold"/>
                                        <p:tgtEl>
                                          <p:spTgt spid="74752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74752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74752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47523">
                                            <p:txEl>
                                              <p:pRg st="5" end="5"/>
                                            </p:txEl>
                                          </p:spTgt>
                                        </p:tgtEl>
                                        <p:attrNameLst>
                                          <p:attrName>style.visibility</p:attrName>
                                        </p:attrNameLst>
                                      </p:cBhvr>
                                      <p:to>
                                        <p:strVal val="visible"/>
                                      </p:to>
                                    </p:set>
                                    <p:anim calcmode="lin" valueType="num">
                                      <p:cBhvr>
                                        <p:cTn id="42" dur="1000" fill="hold"/>
                                        <p:tgtEl>
                                          <p:spTgt spid="74752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74752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747523">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47523">
                                            <p:txEl>
                                              <p:pRg st="6" end="6"/>
                                            </p:txEl>
                                          </p:spTgt>
                                        </p:tgtEl>
                                        <p:attrNameLst>
                                          <p:attrName>style.visibility</p:attrName>
                                        </p:attrNameLst>
                                      </p:cBhvr>
                                      <p:to>
                                        <p:strVal val="visible"/>
                                      </p:to>
                                    </p:set>
                                    <p:anim calcmode="lin" valueType="num">
                                      <p:cBhvr>
                                        <p:cTn id="49" dur="1000" fill="hold"/>
                                        <p:tgtEl>
                                          <p:spTgt spid="74752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74752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7475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2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0656" y="1905000"/>
            <a:ext cx="6592795" cy="967381"/>
          </a:xfrm>
        </p:spPr>
        <p:txBody>
          <a:bodyPr/>
          <a:lstStyle/>
          <a:p>
            <a:r>
              <a:rPr lang="en-US" sz="4000" dirty="0"/>
              <a:t>Questions</a:t>
            </a:r>
          </a:p>
        </p:txBody>
      </p:sp>
      <p:sp>
        <p:nvSpPr>
          <p:cNvPr id="3" name="Subtitle 2"/>
          <p:cNvSpPr>
            <a:spLocks noGrp="1"/>
          </p:cNvSpPr>
          <p:nvPr>
            <p:ph type="subTitle" idx="1"/>
          </p:nvPr>
        </p:nvSpPr>
        <p:spPr>
          <a:xfrm>
            <a:off x="1219200" y="2971800"/>
            <a:ext cx="6400800" cy="1752600"/>
          </a:xfrm>
        </p:spPr>
        <p:txBody>
          <a:bodyPr>
            <a:normAutofit/>
          </a:bodyPr>
          <a:lstStyle/>
          <a:p>
            <a:pPr algn="l"/>
            <a:r>
              <a:rPr lang="en-US" sz="2400" dirty="0"/>
              <a:t>Use Dashboard questions area to ask questions of speakers via the web</a:t>
            </a:r>
          </a:p>
        </p:txBody>
      </p:sp>
    </p:spTree>
    <p:extLst>
      <p:ext uri="{BB962C8B-B14F-4D97-AF65-F5344CB8AC3E}">
        <p14:creationId xmlns:p14="http://schemas.microsoft.com/office/powerpoint/2010/main" val="1622256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0656" y="1905000"/>
            <a:ext cx="6592795" cy="967381"/>
          </a:xfrm>
        </p:spPr>
        <p:txBody>
          <a:bodyPr/>
          <a:lstStyle/>
          <a:p>
            <a:r>
              <a:rPr lang="en-US" sz="4000" dirty="0"/>
              <a:t>Examples</a:t>
            </a:r>
          </a:p>
        </p:txBody>
      </p:sp>
      <p:sp>
        <p:nvSpPr>
          <p:cNvPr id="3" name="Subtitle 2"/>
          <p:cNvSpPr>
            <a:spLocks noGrp="1"/>
          </p:cNvSpPr>
          <p:nvPr>
            <p:ph type="subTitle" idx="1"/>
          </p:nvPr>
        </p:nvSpPr>
        <p:spPr>
          <a:xfrm>
            <a:off x="1219200" y="2971800"/>
            <a:ext cx="6400800" cy="1752600"/>
          </a:xfrm>
        </p:spPr>
        <p:txBody>
          <a:bodyPr>
            <a:normAutofit fontScale="92500" lnSpcReduction="10000"/>
          </a:bodyPr>
          <a:lstStyle/>
          <a:p>
            <a:pPr algn="l"/>
            <a:r>
              <a:rPr lang="en-US" sz="2400" dirty="0"/>
              <a:t>Use Dashboard to raise hand to provide a testimonial of success in recruitment and retention of board members</a:t>
            </a:r>
          </a:p>
          <a:p>
            <a:pPr algn="l"/>
            <a:endParaRPr lang="en-US" dirty="0"/>
          </a:p>
          <a:p>
            <a:pPr algn="l"/>
            <a:r>
              <a:rPr lang="en-US" sz="2400" dirty="0"/>
              <a:t>Will unmute your line</a:t>
            </a:r>
          </a:p>
        </p:txBody>
      </p:sp>
    </p:spTree>
    <p:extLst>
      <p:ext uri="{BB962C8B-B14F-4D97-AF65-F5344CB8AC3E}">
        <p14:creationId xmlns:p14="http://schemas.microsoft.com/office/powerpoint/2010/main" val="998024085"/>
      </p:ext>
    </p:extLst>
  </p:cSld>
  <p:clrMapOvr>
    <a:masterClrMapping/>
  </p:clrMapOvr>
</p:sld>
</file>

<file path=ppt/theme/theme1.xml><?xml version="1.0" encoding="utf-8"?>
<a:theme xmlns:a="http://schemas.openxmlformats.org/drawingml/2006/main" name="Colorbxc">
  <a:themeElements>
    <a:clrScheme name="Colorbxc 8">
      <a:dk1>
        <a:srgbClr val="000000"/>
      </a:dk1>
      <a:lt1>
        <a:srgbClr val="FFFFFF"/>
      </a:lt1>
      <a:dk2>
        <a:srgbClr val="000000"/>
      </a:dk2>
      <a:lt2>
        <a:srgbClr val="404040"/>
      </a:lt2>
      <a:accent1>
        <a:srgbClr val="FF00FF"/>
      </a:accent1>
      <a:accent2>
        <a:srgbClr val="00FF00"/>
      </a:accent2>
      <a:accent3>
        <a:srgbClr val="FFFFFF"/>
      </a:accent3>
      <a:accent4>
        <a:srgbClr val="000000"/>
      </a:accent4>
      <a:accent5>
        <a:srgbClr val="FFAAFF"/>
      </a:accent5>
      <a:accent6>
        <a:srgbClr val="00E700"/>
      </a:accent6>
      <a:hlink>
        <a:srgbClr val="0066CC"/>
      </a:hlink>
      <a:folHlink>
        <a:srgbClr val="808080"/>
      </a:folHlink>
    </a:clrScheme>
    <a:fontScheme name="Colorbxc">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olorbx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lorbxc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lorbxc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lorbxc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lorbx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lorbx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lorbx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olorbxc 8">
        <a:dk1>
          <a:srgbClr val="000000"/>
        </a:dk1>
        <a:lt1>
          <a:srgbClr val="FFFFFF"/>
        </a:lt1>
        <a:dk2>
          <a:srgbClr val="000000"/>
        </a:dk2>
        <a:lt2>
          <a:srgbClr val="404040"/>
        </a:lt2>
        <a:accent1>
          <a:srgbClr val="FF00FF"/>
        </a:accent1>
        <a:accent2>
          <a:srgbClr val="00FF00"/>
        </a:accent2>
        <a:accent3>
          <a:srgbClr val="FFFFFF"/>
        </a:accent3>
        <a:accent4>
          <a:srgbClr val="000000"/>
        </a:accent4>
        <a:accent5>
          <a:srgbClr val="FFAAFF"/>
        </a:accent5>
        <a:accent6>
          <a:srgbClr val="00E700"/>
        </a:accent6>
        <a:hlink>
          <a:srgbClr val="0066CC"/>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olorbox" id="{C8671C1E-430A-4D42-9EF2-5CC3138C5A5B}" vid="{218948CF-79C6-4A74-9D47-A283C0DBB79B}"/>
    </a:ext>
  </a:extLst>
</a:theme>
</file>

<file path=ppt/theme/theme2.xml><?xml version="1.0" encoding="utf-8"?>
<a:theme xmlns:a="http://schemas.openxmlformats.org/drawingml/2006/main" name="1_Colorbxc">
  <a:themeElements>
    <a:clrScheme name="Colorbxc 8">
      <a:dk1>
        <a:srgbClr val="000000"/>
      </a:dk1>
      <a:lt1>
        <a:srgbClr val="FFFFFF"/>
      </a:lt1>
      <a:dk2>
        <a:srgbClr val="000000"/>
      </a:dk2>
      <a:lt2>
        <a:srgbClr val="404040"/>
      </a:lt2>
      <a:accent1>
        <a:srgbClr val="FF00FF"/>
      </a:accent1>
      <a:accent2>
        <a:srgbClr val="00FF00"/>
      </a:accent2>
      <a:accent3>
        <a:srgbClr val="FFFFFF"/>
      </a:accent3>
      <a:accent4>
        <a:srgbClr val="000000"/>
      </a:accent4>
      <a:accent5>
        <a:srgbClr val="FFAAFF"/>
      </a:accent5>
      <a:accent6>
        <a:srgbClr val="00E700"/>
      </a:accent6>
      <a:hlink>
        <a:srgbClr val="0066CC"/>
      </a:hlink>
      <a:folHlink>
        <a:srgbClr val="808080"/>
      </a:folHlink>
    </a:clrScheme>
    <a:fontScheme name="Colorbxc">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olorbx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lorbxc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lorbxc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lorbxc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lorbx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lorbx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lorbx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olorbxc 8">
        <a:dk1>
          <a:srgbClr val="000000"/>
        </a:dk1>
        <a:lt1>
          <a:srgbClr val="FFFFFF"/>
        </a:lt1>
        <a:dk2>
          <a:srgbClr val="000000"/>
        </a:dk2>
        <a:lt2>
          <a:srgbClr val="404040"/>
        </a:lt2>
        <a:accent1>
          <a:srgbClr val="FF00FF"/>
        </a:accent1>
        <a:accent2>
          <a:srgbClr val="00FF00"/>
        </a:accent2>
        <a:accent3>
          <a:srgbClr val="FFFFFF"/>
        </a:accent3>
        <a:accent4>
          <a:srgbClr val="000000"/>
        </a:accent4>
        <a:accent5>
          <a:srgbClr val="FFAAFF"/>
        </a:accent5>
        <a:accent6>
          <a:srgbClr val="00E700"/>
        </a:accent6>
        <a:hlink>
          <a:srgbClr val="0066CC"/>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VT Capacity Building 3.30.16" id="{360EF109-4A08-44A0-9B2A-01B7A5419F2E}" vid="{DACF257B-881C-4FAD-9C22-B1A4F77CD9E6}"/>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TM03090434[[fn=Wood Type]]</Template>
  <TotalTime>2636</TotalTime>
  <Words>1545</Words>
  <Application>Microsoft Office PowerPoint</Application>
  <PresentationFormat>On-screen Show (4:3)</PresentationFormat>
  <Paragraphs>309</Paragraphs>
  <Slides>47</Slides>
  <Notes>31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47</vt:i4>
      </vt:variant>
    </vt:vector>
  </HeadingPairs>
  <TitlesOfParts>
    <vt:vector size="55" baseType="lpstr">
      <vt:lpstr>Arial</vt:lpstr>
      <vt:lpstr>Arial Black</vt:lpstr>
      <vt:lpstr>Century Gothic</vt:lpstr>
      <vt:lpstr>Monotype Sorts</vt:lpstr>
      <vt:lpstr>Tahoma</vt:lpstr>
      <vt:lpstr>Wingdings</vt:lpstr>
      <vt:lpstr>Colorbxc</vt:lpstr>
      <vt:lpstr>1_Colorbxc</vt:lpstr>
      <vt:lpstr>Recruiting &amp; Retaining Outstanding Board Members </vt:lpstr>
      <vt:lpstr>Welcome to NASCA’s Webinar</vt:lpstr>
      <vt:lpstr>Welcome &amp;  Opening Comments</vt:lpstr>
      <vt:lpstr>Logistics</vt:lpstr>
      <vt:lpstr>Description</vt:lpstr>
      <vt:lpstr>Opening Comments</vt:lpstr>
      <vt:lpstr>Agenda</vt:lpstr>
      <vt:lpstr>Questions</vt:lpstr>
      <vt:lpstr>Examples</vt:lpstr>
      <vt:lpstr>Qualities We Want in Our Board Members</vt:lpstr>
      <vt:lpstr>Qualities We Want in Our Board Members</vt:lpstr>
      <vt:lpstr>Motivations to Serve as a Board Member or Associate</vt:lpstr>
      <vt:lpstr>PowerPoint Presentation</vt:lpstr>
      <vt:lpstr>History</vt:lpstr>
      <vt:lpstr>History</vt:lpstr>
      <vt:lpstr>History</vt:lpstr>
      <vt:lpstr>History</vt:lpstr>
      <vt:lpstr>Powers of Soil Conservation Districts</vt:lpstr>
      <vt:lpstr>Powers of Conservation Districts</vt:lpstr>
      <vt:lpstr>Powers of Conservation Districts</vt:lpstr>
      <vt:lpstr>Personal Motivations</vt:lpstr>
      <vt:lpstr>“The” Question</vt:lpstr>
      <vt:lpstr>The “Question”</vt:lpstr>
      <vt:lpstr>Recruitment</vt:lpstr>
      <vt:lpstr>Open Questions &amp; Testimonials</vt:lpstr>
      <vt:lpstr>Elements of Effective Recruitment</vt:lpstr>
      <vt:lpstr>The Need</vt:lpstr>
      <vt:lpstr>The Need</vt:lpstr>
      <vt:lpstr>The “Next” Board Member Needed</vt:lpstr>
      <vt:lpstr>The “Next” Board Member Needed</vt:lpstr>
      <vt:lpstr>The Competition</vt:lpstr>
      <vt:lpstr>Community</vt:lpstr>
      <vt:lpstr>The Reward</vt:lpstr>
      <vt:lpstr>Recruitment Methods</vt:lpstr>
      <vt:lpstr>District Prospectus</vt:lpstr>
      <vt:lpstr>Job Description</vt:lpstr>
      <vt:lpstr>Recruitment Strategies &amp; Materials</vt:lpstr>
      <vt:lpstr>Recruitment Strategies &amp; Materials</vt:lpstr>
      <vt:lpstr>Board Members Toolkit from Association Management – January 2002</vt:lpstr>
      <vt:lpstr>Board Members Toolkit from Association Management – January 2002</vt:lpstr>
      <vt:lpstr>Open Questions &amp; Testimonials</vt:lpstr>
      <vt:lpstr>Questions</vt:lpstr>
      <vt:lpstr>Announcements</vt:lpstr>
      <vt:lpstr>Closing Comments</vt:lpstr>
      <vt:lpstr>Board Works by Ledgerwood</vt:lpstr>
      <vt:lpstr>Effective Organizations</vt:lpstr>
      <vt:lpstr>R before I and T</vt:lpstr>
    </vt:vector>
  </TitlesOfParts>
  <Company>Board Works by Ledgerwood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Recruiting District Officials</dc:title>
  <dc:creator>Ray Ledgerwood</dc:creator>
  <cp:lastModifiedBy>Ray Ledgerwood</cp:lastModifiedBy>
  <cp:revision>124</cp:revision>
  <cp:lastPrinted>1601-01-01T00:00:00Z</cp:lastPrinted>
  <dcterms:created xsi:type="dcterms:W3CDTF">2003-11-04T03:36:08Z</dcterms:created>
  <dcterms:modified xsi:type="dcterms:W3CDTF">2017-02-20T19:10:14Z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